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6" r:id="rId5"/>
    <p:sldId id="27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59" r:id="rId14"/>
    <p:sldId id="260" r:id="rId15"/>
    <p:sldId id="267" r:id="rId16"/>
    <p:sldId id="268" r:id="rId17"/>
    <p:sldId id="269" r:id="rId18"/>
    <p:sldId id="270" r:id="rId19"/>
    <p:sldId id="272" r:id="rId20"/>
    <p:sldId id="271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0F3"/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8656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5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1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77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523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8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3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9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46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3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532736D-ADDB-4313-B440-57AF75B8315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B31EC7C-3251-485D-AFE6-27EA3963F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77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xtologia.ru/" TargetMode="External"/><Relationship Id="rId3" Type="http://schemas.openxmlformats.org/officeDocument/2006/relationships/hyperlink" Target="https://rus-ege.sdamgia.ru/" TargetMode="External"/><Relationship Id="rId7" Type="http://schemas.openxmlformats.org/officeDocument/2006/relationships/hyperlink" Target="https://russkiiyazyk.ru/" TargetMode="External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stutors.ru/" TargetMode="External"/><Relationship Id="rId5" Type="http://schemas.openxmlformats.org/officeDocument/2006/relationships/hyperlink" Target="https://5-ege.ru/" TargetMode="External"/><Relationship Id="rId4" Type="http://schemas.openxmlformats.org/officeDocument/2006/relationships/hyperlink" Target="http://edu.glavsprav.ru/" TargetMode="External"/><Relationship Id="rId9" Type="http://schemas.openxmlformats.org/officeDocument/2006/relationships/hyperlink" Target="https://ctege.info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Правописание Н/НН в суффиксах разных частей речи</a:t>
            </a:r>
            <a:br>
              <a:rPr lang="ru-RU" dirty="0"/>
            </a:br>
            <a:r>
              <a:rPr lang="ru-RU" dirty="0"/>
              <a:t>(задание 15 на ЕГЭ)</a:t>
            </a:r>
          </a:p>
        </p:txBody>
      </p:sp>
    </p:spTree>
    <p:extLst>
      <p:ext uri="{BB962C8B-B14F-4D97-AF65-F5344CB8AC3E}">
        <p14:creationId xmlns:p14="http://schemas.microsoft.com/office/powerpoint/2010/main" val="1813870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6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Н и НН в суффиксах слов, образованных от глаголов. Полные формы.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776" y="1325880"/>
            <a:ext cx="10725912" cy="489204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</a:rPr>
              <a:t>НН в суффиксах полных причастий и отглагольных прилагательных</a:t>
            </a:r>
          </a:p>
          <a:p>
            <a:pPr marL="357188" indent="0">
              <a:lnSpc>
                <a:spcPct val="100000"/>
              </a:lnSpc>
              <a:buNone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ПРИМЕЧАНИЕ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: В случаях, когда полное причастие переходит в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конкретном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предложении в имя прилагательное, написание не меняется. Например: </a:t>
            </a:r>
            <a:r>
              <a:rPr lang="ru-RU" sz="2000" i="1" dirty="0" err="1">
                <a:solidFill>
                  <a:schemeClr val="accent1">
                    <a:lumMod val="50000"/>
                  </a:schemeClr>
                </a:solidFill>
              </a:rPr>
              <a:t>ВзволноваННый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этим сообщением, отец говорил громко и не сдерживал эмоций. Выделенное слово — причастие в причастном обороте,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взволнованный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чем?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этим сообщением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. Меняем предложение: Его лицо было </a:t>
            </a:r>
            <a:r>
              <a:rPr lang="ru-RU" sz="2000" i="1" dirty="0" err="1">
                <a:solidFill>
                  <a:schemeClr val="accent1">
                    <a:lumMod val="50000"/>
                  </a:schemeClr>
                </a:solidFill>
              </a:rPr>
              <a:t>взволноваННым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и уже нет причастия, нет оборота, ибо лицо нельзя «взволновать», и это  — имя прилагательное. В таких случаях говорят о переходе причастий в прилагательные, но на написание НН данный факт никак не влияет.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/>
              <a:t>В таких случаях в пояснении к заданию мы пишем: </a:t>
            </a:r>
            <a:r>
              <a:rPr lang="ru-RU" sz="2000" i="1" dirty="0"/>
              <a:t>прилагательное, образованное от причастия</a:t>
            </a:r>
            <a:r>
              <a:rPr lang="ru-RU" sz="2000" dirty="0"/>
              <a:t> или </a:t>
            </a:r>
            <a:r>
              <a:rPr lang="ru-RU" sz="2000" i="1" dirty="0"/>
              <a:t>прилагательное, перешедшее из причастия.</a:t>
            </a:r>
            <a:endParaRPr lang="ru-RU" sz="2000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2000" i="1" dirty="0">
                <a:solidFill>
                  <a:srgbClr val="FF0000"/>
                </a:solidFill>
              </a:rPr>
              <a:t>Исключения: нежданный, негаданный, невиданный, неслыханный, нечаянный, медленный, отчаянный, священный, желанный.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i="1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7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584" y="228600"/>
            <a:ext cx="9692640" cy="96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Н и НН в суффиксах слов, образованных от глаголов. Полные формы.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224" y="1106424"/>
            <a:ext cx="10442448" cy="5285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</a:rPr>
              <a:t>Одна Н в отглагольных прилагательных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В суффиксах отглагольных прилагательных пишется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</a:t>
            </a:r>
            <a:r>
              <a:rPr lang="ru-RU" sz="2000" dirty="0"/>
              <a:t>, если: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слово образовано от глагола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несовершенного</a:t>
            </a:r>
            <a:r>
              <a:rPr lang="ru-RU" sz="2000" dirty="0"/>
              <a:t> вида, то есть отвечает на вопрос </a:t>
            </a:r>
            <a:r>
              <a:rPr lang="ru-RU" sz="2000" i="1" dirty="0"/>
              <a:t>что с предметом делали?</a:t>
            </a:r>
            <a:r>
              <a:rPr lang="ru-RU" sz="2000" dirty="0"/>
              <a:t> и при слове в предложении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зависимых слов</a:t>
            </a:r>
            <a:r>
              <a:rPr lang="ru-RU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тушЕНое</a:t>
            </a:r>
            <a:r>
              <a:rPr lang="ru-RU" sz="2000" dirty="0"/>
              <a:t> (его тушили) мясо,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стрижЕНые</a:t>
            </a:r>
            <a:r>
              <a:rPr lang="ru-RU" sz="2000" dirty="0"/>
              <a:t> (их стригли) волосы,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варЕНый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000" dirty="0"/>
              <a:t>(его варили) картофель,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ломаНая</a:t>
            </a:r>
            <a:r>
              <a:rPr lang="ru-RU" sz="2000" dirty="0"/>
              <a:t> (её ломали) линия,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морЁНый</a:t>
            </a:r>
            <a:r>
              <a:rPr lang="ru-RU" sz="2000" i="1" dirty="0"/>
              <a:t> </a:t>
            </a:r>
            <a:r>
              <a:rPr lang="ru-RU" sz="2000" dirty="0"/>
              <a:t>(его морили) дуб (тёмный в результате специальной обработки)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>
                <a:solidFill>
                  <a:srgbClr val="FF0000"/>
                </a:solidFill>
              </a:rPr>
              <a:t>!!!</a:t>
            </a:r>
            <a:r>
              <a:rPr lang="ru-RU" sz="2000" dirty="0"/>
              <a:t> как только у этих слов- прилагательных появляется зависимое слово, они тут же переходят в разряд причастий и пишутся с НН: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тушЕННое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в духовке (его тушили) мясо,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стрижЕННые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недавно (их стригли) волосы,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варЕННый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пару(его варили) картофель.</a:t>
            </a:r>
          </a:p>
        </p:txBody>
      </p:sp>
    </p:spTree>
    <p:extLst>
      <p:ext uri="{BB962C8B-B14F-4D97-AF65-F5344CB8AC3E}">
        <p14:creationId xmlns:p14="http://schemas.microsoft.com/office/powerpoint/2010/main" val="1900456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6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Н и НН в суффиксах слов, образованных от глаголов. Полные формы.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776" y="1325880"/>
            <a:ext cx="10725912" cy="4892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РАЗЛИЧАЙТЕ: у причастий (справа) и у прилагательных (слева) разные значения! Большими буквами выделены ударные гласные.</a:t>
            </a:r>
          </a:p>
          <a:p>
            <a:pPr marL="0" indent="0">
              <a:buNone/>
            </a:pPr>
            <a:endParaRPr lang="ru-RU" sz="2000" dirty="0"/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i="1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06963"/>
              </p:ext>
            </p:extLst>
          </p:nvPr>
        </p:nvGraphicFramePr>
        <p:xfrm>
          <a:off x="411480" y="1996440"/>
          <a:ext cx="1065276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7376">
                  <a:extLst>
                    <a:ext uri="{9D8B030D-6E8A-4147-A177-3AD203B41FA5}">
                      <a16:colId xmlns:a16="http://schemas.microsoft.com/office/drawing/2014/main" val="999116947"/>
                    </a:ext>
                  </a:extLst>
                </a:gridCol>
                <a:gridCol w="4215384">
                  <a:extLst>
                    <a:ext uri="{9D8B030D-6E8A-4147-A177-3AD203B41FA5}">
                      <a16:colId xmlns:a16="http://schemas.microsoft.com/office/drawing/2014/main" val="2351519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Прилагательные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Причастия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79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посажЁный отец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</a:rPr>
                        <a:t> (исполняющий роль родителя жениха или невесты при свадебном обряде)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посАженный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за стол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396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придАное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</a:rPr>
                        <a:t>(имущество, даваемое невесте её семьёй для жизни в замужестве)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прИданный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шикарный вид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7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сУженый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</a:rPr>
                        <a:t>(так называют жениха, от слова судьба)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сУженная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юбка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</a:rPr>
                        <a:t>, от слова </a:t>
                      </a:r>
                      <a:r>
                        <a:rPr lang="ru-RU" sz="1800" dirty="0" err="1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</a:rPr>
                        <a:t>сУзить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</a:rPr>
                        <a:t>, сделать узкой)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955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ПрощЁное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воскресенье 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</a:rPr>
                        <a:t>( религиозный праздник)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прощЁнный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мною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177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пИсаная красавица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</a:rPr>
                        <a:t> (эпитет, фразеологизм)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пИсанная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маслом картина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541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назвАный брат, </a:t>
                      </a:r>
                      <a:r>
                        <a:rPr lang="ru-RU" sz="1800" i="1" dirty="0" err="1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назвАная</a:t>
                      </a:r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сестра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</a:rPr>
                        <a:t> — человек, не состоящий в биологическом родстве с данным человеком, но согласившийся на братские (сестринские) отношения добровольно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нАзванный</a:t>
                      </a:r>
                      <a:r>
                        <a:rPr lang="ru-RU" sz="1800" dirty="0">
                          <a:ln>
                            <a:solidFill>
                              <a:schemeClr val="accent1">
                                <a:lumMod val="25000"/>
                              </a:schemeClr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 мною адрес</a:t>
                      </a:r>
                      <a:endParaRPr lang="ru-RU" dirty="0">
                        <a:ln>
                          <a:solidFill>
                            <a:schemeClr val="accent1">
                              <a:lumMod val="25000"/>
                            </a:schemeClr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417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10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583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Написание Н и НН в сложных прилагательных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696" y="1024128"/>
            <a:ext cx="10186416" cy="5394960"/>
          </a:xfrm>
        </p:spPr>
        <p:txBody>
          <a:bodyPr>
            <a:normAutofit/>
          </a:bodyPr>
          <a:lstStyle/>
          <a:p>
            <a:pPr marL="0" indent="265113">
              <a:buNone/>
            </a:pPr>
            <a:r>
              <a:rPr lang="ru-RU" sz="2100" dirty="0"/>
              <a:t>В составе сложного слова написание отглагольного прилагательного не меняется:</a:t>
            </a:r>
          </a:p>
          <a:p>
            <a:pPr marL="0" indent="265113">
              <a:buNone/>
            </a:pPr>
            <a:r>
              <a:rPr lang="ru-RU" sz="2100" dirty="0"/>
              <a:t>а) первая часть образована от глаголов несовершенного вида, значит, пишем Н: 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гладкокрашЕНый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(красить),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горячекатаНый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домоткаНый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пестроткаНый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златоткаНый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(ткать);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цельнокроЕНый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кроить),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златоковаНый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(ковать),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малоезжЕНый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(ездить),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малохожЕНый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(ходить),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малоношЕНый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(носить),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малосолЁНый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(солить),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мелкодроблЁНый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(дробить),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свежегашЁНый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(гасить),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свежеморожЕНый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 (морозить)</a:t>
            </a:r>
            <a:r>
              <a:rPr lang="ru-RU" sz="2100" dirty="0"/>
              <a:t> и другие.</a:t>
            </a:r>
          </a:p>
          <a:p>
            <a:pPr marL="0" indent="265113">
              <a:buNone/>
            </a:pPr>
            <a:r>
              <a:rPr lang="ru-RU" sz="2100" dirty="0"/>
              <a:t>б) вторая часть сложного слова образована от приставочного глагола совершенного вида, значит, пишем НН: </a:t>
            </a:r>
            <a:r>
              <a:rPr lang="ru-RU" sz="2100" dirty="0" err="1">
                <a:solidFill>
                  <a:schemeClr val="accent3">
                    <a:lumMod val="75000"/>
                  </a:schemeClr>
                </a:solidFill>
              </a:rPr>
              <a:t>гладко</a:t>
            </a:r>
            <a:r>
              <a:rPr lang="ru-RU" sz="2100" b="1" dirty="0" err="1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lang="ru-RU" sz="2100" dirty="0" err="1">
                <a:solidFill>
                  <a:schemeClr val="accent3">
                    <a:lumMod val="75000"/>
                  </a:schemeClr>
                </a:solidFill>
              </a:rPr>
              <a:t>крашЕННый</a:t>
            </a:r>
            <a:r>
              <a:rPr lang="ru-RU" sz="2100" dirty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ru-RU" sz="2100" b="1" dirty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lang="ru-RU" sz="2100" dirty="0">
                <a:solidFill>
                  <a:schemeClr val="accent3">
                    <a:lumMod val="75000"/>
                  </a:schemeClr>
                </a:solidFill>
              </a:rPr>
              <a:t>красить), </a:t>
            </a:r>
            <a:r>
              <a:rPr lang="ru-RU" sz="2100" dirty="0" err="1">
                <a:solidFill>
                  <a:schemeClr val="accent3">
                    <a:lumMod val="75000"/>
                  </a:schemeClr>
                </a:solidFill>
              </a:rPr>
              <a:t>свеже</a:t>
            </a:r>
            <a:r>
              <a:rPr lang="ru-RU" sz="2100" b="1" dirty="0" err="1">
                <a:solidFill>
                  <a:schemeClr val="accent3">
                    <a:lumMod val="75000"/>
                  </a:schemeClr>
                </a:solidFill>
              </a:rPr>
              <a:t>за</a:t>
            </a:r>
            <a:r>
              <a:rPr lang="ru-RU" sz="2100" dirty="0" err="1">
                <a:solidFill>
                  <a:schemeClr val="accent3">
                    <a:lumMod val="75000"/>
                  </a:schemeClr>
                </a:solidFill>
              </a:rPr>
              <a:t>морожЕННый</a:t>
            </a:r>
            <a:r>
              <a:rPr lang="ru-RU" sz="2100" dirty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ru-RU" sz="2100" b="1" dirty="0">
                <a:solidFill>
                  <a:schemeClr val="accent3">
                    <a:lumMod val="75000"/>
                  </a:schemeClr>
                </a:solidFill>
              </a:rPr>
              <a:t>за</a:t>
            </a:r>
            <a:r>
              <a:rPr lang="ru-RU" sz="2100" dirty="0">
                <a:solidFill>
                  <a:schemeClr val="accent3">
                    <a:lumMod val="75000"/>
                  </a:schemeClr>
                </a:solidFill>
              </a:rPr>
              <a:t>морозить) </a:t>
            </a:r>
            <a:r>
              <a:rPr lang="ru-RU" sz="2100" dirty="0"/>
              <a:t>и др.).</a:t>
            </a:r>
          </a:p>
          <a:p>
            <a:pPr marL="0" indent="265113">
              <a:buNone/>
            </a:pPr>
            <a:r>
              <a:rPr lang="ru-RU" sz="2100" dirty="0"/>
              <a:t>Во второй части сложных образований пишется Н, хотя есть приставка ПЕРЕ-: 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глажеНые-переглажеНые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латаНые-перелатаНые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ношеНый-переношеНый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стираНое-перестираНое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стреляНый-перестреляНый</a:t>
            </a:r>
            <a:r>
              <a:rPr lang="ru-RU" sz="21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100" i="1" dirty="0" err="1">
                <a:solidFill>
                  <a:schemeClr val="accent3">
                    <a:lumMod val="75000"/>
                  </a:schemeClr>
                </a:solidFill>
              </a:rPr>
              <a:t>штопаНое-перештопаНое</a:t>
            </a:r>
            <a:r>
              <a:rPr lang="ru-RU" sz="2100" i="1" dirty="0"/>
              <a:t>.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334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23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Н и НН в кратких прилагательных и кратких причастиях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289304"/>
            <a:ext cx="10744200" cy="48908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И причастия, и прилагательные имеют не только полные, но и краткие формы.</a:t>
            </a:r>
          </a:p>
          <a:p>
            <a:pPr marL="0" indent="0">
              <a:buNone/>
            </a:pPr>
            <a:r>
              <a:rPr lang="ru-RU" sz="2000" dirty="0"/>
              <a:t>Правило: В кратких причастиях всегда пишется одна Н.</a:t>
            </a:r>
          </a:p>
          <a:p>
            <a:pPr marL="0" indent="0">
              <a:buNone/>
            </a:pPr>
            <a:r>
              <a:rPr lang="ru-RU" sz="2000" dirty="0"/>
              <a:t>Правило: В кратких прилагательных пишется столько же Н, сколько в полной форме.</a:t>
            </a:r>
          </a:p>
          <a:p>
            <a:pPr marL="0" indent="0">
              <a:buNone/>
            </a:pPr>
            <a:r>
              <a:rPr lang="ru-RU" sz="2000" dirty="0"/>
              <a:t>Но, чтобы применить правила, нужно </a:t>
            </a:r>
            <a:r>
              <a:rPr lang="ru-RU" sz="2000" b="1" dirty="0"/>
              <a:t>различать прилагательные и причастия.</a:t>
            </a:r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 </a:t>
            </a:r>
            <a:r>
              <a:rPr lang="ru-RU" sz="2000" dirty="0">
                <a:solidFill>
                  <a:srgbClr val="FF0000"/>
                </a:solidFill>
              </a:rPr>
              <a:t>РАЗЛИЧАЙТЕ краткие прилагательные и причастия</a:t>
            </a:r>
            <a:r>
              <a:rPr lang="ru-RU" sz="2000" dirty="0"/>
              <a:t>:</a:t>
            </a:r>
          </a:p>
          <a:p>
            <a:pPr marL="0" indent="0">
              <a:buNone/>
            </a:pPr>
            <a:r>
              <a:rPr lang="ru-RU" sz="2000" dirty="0"/>
              <a:t>1)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по вопросу</a:t>
            </a:r>
            <a:r>
              <a:rPr lang="ru-RU" sz="2000" dirty="0"/>
              <a:t>: краткие прилагательные — каков? какова? каковы? каково? каковы?, краткие причастие — что сделан? что сделана? что сделано? что сделаны?</a:t>
            </a:r>
          </a:p>
          <a:p>
            <a:pPr marL="0" indent="0">
              <a:buNone/>
            </a:pPr>
            <a:r>
              <a:rPr lang="ru-RU" sz="2000" dirty="0"/>
              <a:t>2)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по значению</a:t>
            </a:r>
            <a:r>
              <a:rPr lang="ru-RU" sz="2000" dirty="0"/>
              <a:t> (краткое причастие имеет отношение к действию, можно заменить глаголом; краткое прилагательное даёт характеристику определяемому слову, о действии не сообщает);</a:t>
            </a:r>
          </a:p>
          <a:p>
            <a:pPr marL="0" indent="0">
              <a:buNone/>
            </a:pPr>
            <a:r>
              <a:rPr lang="ru-RU" sz="2000" dirty="0"/>
              <a:t>3)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по наличию зависимого слова</a:t>
            </a:r>
            <a:r>
              <a:rPr lang="ru-RU" sz="2000" i="1" dirty="0"/>
              <a:t> </a:t>
            </a:r>
            <a:r>
              <a:rPr lang="ru-RU" sz="2000" dirty="0"/>
              <a:t>(краткие прилагательные не имеют и не могут иметь, краткие причастия имеют).</a:t>
            </a:r>
          </a:p>
        </p:txBody>
      </p:sp>
    </p:spTree>
    <p:extLst>
      <p:ext uri="{BB962C8B-B14F-4D97-AF65-F5344CB8AC3E}">
        <p14:creationId xmlns:p14="http://schemas.microsoft.com/office/powerpoint/2010/main" val="1247514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23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Н и НН в кратких прилагательных и кратких причастиях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25206"/>
              </p:ext>
            </p:extLst>
          </p:nvPr>
        </p:nvGraphicFramePr>
        <p:xfrm>
          <a:off x="749806" y="1645918"/>
          <a:ext cx="9902954" cy="4796333"/>
        </p:xfrm>
        <a:graphic>
          <a:graphicData uri="http://schemas.openxmlformats.org/drawingml/2006/table">
            <a:tbl>
              <a:tblPr/>
              <a:tblGrid>
                <a:gridCol w="4951477">
                  <a:extLst>
                    <a:ext uri="{9D8B030D-6E8A-4147-A177-3AD203B41FA5}">
                      <a16:colId xmlns:a16="http://schemas.microsoft.com/office/drawing/2014/main" val="2719642801"/>
                    </a:ext>
                  </a:extLst>
                </a:gridCol>
                <a:gridCol w="4951477">
                  <a:extLst>
                    <a:ext uri="{9D8B030D-6E8A-4147-A177-3AD203B41FA5}">
                      <a16:colId xmlns:a16="http://schemas.microsoft.com/office/drawing/2014/main" val="4194378017"/>
                    </a:ext>
                  </a:extLst>
                </a:gridCol>
              </a:tblGrid>
              <a:tr h="83393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Краткие причастия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Краткие прилагательные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660159"/>
                  </a:ext>
                </a:extLst>
              </a:tr>
              <a:tr h="83393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написан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(рассказ) м. род; что сделан? кем?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мальчик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образован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(каков?) —от полной формы образованный (какой?)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056860"/>
                  </a:ext>
                </a:extLst>
              </a:tr>
              <a:tr h="83393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написана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(книга)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ж.род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; что сделана? кем?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девочка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образованна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(какова?)—от полной формы образованная (какая?)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275311"/>
                  </a:ext>
                </a:extLst>
              </a:tr>
              <a:tr h="83393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написано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(сочинение)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ср.род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; что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сделано?кем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дитя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образованно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(каково?) —от полной формы образованное (какое?)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10932"/>
                  </a:ext>
                </a:extLst>
              </a:tr>
              <a:tr h="83393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работы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написаны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 мн. число; что сделаны? кем?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дети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образованны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(каковы?) —от полной формы образованные (какие?)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895719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62063" y="31289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77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669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Н/НН в наречиях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" y="1060704"/>
            <a:ext cx="10707624" cy="5385816"/>
          </a:xfrm>
        </p:spPr>
        <p:txBody>
          <a:bodyPr>
            <a:normAutofit fontScale="92500"/>
          </a:bodyPr>
          <a:lstStyle/>
          <a:p>
            <a:pPr marL="0" indent="265113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наречиях на -О/-Е пишется столько же Н, сколько их в исходном слове</a:t>
            </a:r>
            <a:r>
              <a:rPr lang="ru-RU" sz="2000" dirty="0"/>
              <a:t>, например: 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спокойно</a:t>
            </a:r>
            <a:r>
              <a:rPr lang="ru-RU" sz="2000" dirty="0"/>
              <a:t> с одной Н, так как в прилагательном </a:t>
            </a:r>
            <a:r>
              <a:rPr lang="ru-RU" sz="2000" i="1" dirty="0" err="1"/>
              <a:t>спокойНый</a:t>
            </a:r>
            <a:r>
              <a:rPr lang="ru-RU" sz="2000" dirty="0"/>
              <a:t> суффикс Н; 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медленно</a:t>
            </a:r>
            <a:r>
              <a:rPr lang="ru-RU" sz="2000" dirty="0"/>
              <a:t> с НН, так как в прилагательном </a:t>
            </a:r>
            <a:r>
              <a:rPr lang="ru-RU" sz="2000" i="1" dirty="0" err="1"/>
              <a:t>медлЕННый</a:t>
            </a:r>
            <a:r>
              <a:rPr lang="ru-RU" sz="2000" dirty="0"/>
              <a:t> НН; 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увлечённо</a:t>
            </a:r>
            <a:r>
              <a:rPr lang="ru-RU" sz="2000" dirty="0"/>
              <a:t> с НН, так как в причастии </a:t>
            </a:r>
            <a:r>
              <a:rPr lang="ru-RU" sz="2000" i="1" dirty="0" err="1"/>
              <a:t>увлечЁННый</a:t>
            </a:r>
            <a:r>
              <a:rPr lang="ru-RU" sz="2000" dirty="0"/>
              <a:t> НН.</a:t>
            </a:r>
          </a:p>
          <a:p>
            <a:pPr marL="0" indent="265113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При кажущейся несложности этого правила существует проблема разграничения наречий, кратких причастий и кратких прилагательных. К примеру, в слове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сосредоточе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(Н, НН)о </a:t>
            </a:r>
            <a:r>
              <a:rPr lang="ru-RU" sz="2000" dirty="0"/>
              <a:t>невозможно выбрать то или иное написание БЕЗ знания того, чем это слово является в предложении или словосочетании.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>
                <a:solidFill>
                  <a:srgbClr val="FF0000"/>
                </a:solidFill>
              </a:rPr>
              <a:t>РАЗЛИЧАЙТЕ краткие прилагательные, краткие причастия и наречия. </a:t>
            </a:r>
          </a:p>
          <a:p>
            <a:pPr marL="0" indent="265113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1)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по вопросу</a:t>
            </a:r>
            <a:r>
              <a:rPr lang="ru-RU" sz="2000" dirty="0"/>
              <a:t>: краткие прилагательные — каков? какова? каковы? каково? каковы?, краткие причастие — что сделан? что сделана? что сделано? что сделаны? наречия: как?</a:t>
            </a:r>
          </a:p>
          <a:p>
            <a:pPr marL="0" indent="265113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2)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по значению</a:t>
            </a:r>
            <a:r>
              <a:rPr lang="ru-RU" sz="2000" dirty="0"/>
              <a:t> (краткое причастие имеет отношение к действию, можно заменить глаголом; краткое прилагательное даёт характеристику определяемому слову, о действии не сообщает); наречие обозначает признак действия, как оно происходит)</a:t>
            </a:r>
          </a:p>
          <a:p>
            <a:pPr marL="0" indent="265113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3)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по роли в предложении</a:t>
            </a:r>
            <a:r>
              <a:rPr lang="ru-RU" sz="2000" i="1" dirty="0"/>
              <a:t>: </a:t>
            </a:r>
            <a:r>
              <a:rPr lang="ru-RU" sz="2000" dirty="0"/>
              <a:t>(краткие прилагательные и краткие причастия зачастую являются сказуемыми, наречие же относится к глаголу и является обстоятельством)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556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583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Н/НН в наречиях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494629"/>
              </p:ext>
            </p:extLst>
          </p:nvPr>
        </p:nvGraphicFramePr>
        <p:xfrm>
          <a:off x="941831" y="1271016"/>
          <a:ext cx="9930384" cy="4382852"/>
        </p:xfrm>
        <a:graphic>
          <a:graphicData uri="http://schemas.openxmlformats.org/drawingml/2006/table">
            <a:tbl>
              <a:tblPr/>
              <a:tblGrid>
                <a:gridCol w="3310128">
                  <a:extLst>
                    <a:ext uri="{9D8B030D-6E8A-4147-A177-3AD203B41FA5}">
                      <a16:colId xmlns:a16="http://schemas.microsoft.com/office/drawing/2014/main" val="4118669640"/>
                    </a:ext>
                  </a:extLst>
                </a:gridCol>
                <a:gridCol w="3310128">
                  <a:extLst>
                    <a:ext uri="{9D8B030D-6E8A-4147-A177-3AD203B41FA5}">
                      <a16:colId xmlns:a16="http://schemas.microsoft.com/office/drawing/2014/main" val="2814445499"/>
                    </a:ext>
                  </a:extLst>
                </a:gridCol>
                <a:gridCol w="3310128">
                  <a:extLst>
                    <a:ext uri="{9D8B030D-6E8A-4147-A177-3AD203B41FA5}">
                      <a16:colId xmlns:a16="http://schemas.microsoft.com/office/drawing/2014/main" val="1766606306"/>
                    </a:ext>
                  </a:extLst>
                </a:gridCol>
              </a:tblGrid>
              <a:tr h="95097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Наречие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Краткое причастие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Краткое прилагательное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377165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говорил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рассеянно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рассеяно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по полю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его лицо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рассеянно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42011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говорить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встревоженно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всё село было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встревожено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этим известием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лицо его было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встревоженно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608182"/>
                  </a:ext>
                </a:extLst>
              </a:tr>
              <a:tr h="109124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провели встречу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организованно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экскурсия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организована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родителями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девушка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дисциплинированна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и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организованна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289554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вести себя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воспитанно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воспитана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бабушкой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она </a:t>
                      </a:r>
                      <a:r>
                        <a:rPr lang="ru-RU" sz="20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воспитанна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и </a:t>
                      </a: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начитанна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929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267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85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Н/НН в именах существительных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1051560"/>
            <a:ext cx="10643616" cy="5128577"/>
          </a:xfrm>
        </p:spPr>
        <p:txBody>
          <a:bodyPr>
            <a:normAutofit/>
          </a:bodyPr>
          <a:lstStyle/>
          <a:p>
            <a:pPr marL="0" indent="265113">
              <a:buNone/>
            </a:pPr>
            <a:r>
              <a:rPr lang="ru-RU" sz="2000" dirty="0"/>
              <a:t>1.В существительных (как и в кратких прилагательных и наречиях) пишется столько же Н, сколько в прилагательных (причастиях), от которых они образованы:</a:t>
            </a:r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20266"/>
              </p:ext>
            </p:extLst>
          </p:nvPr>
        </p:nvGraphicFramePr>
        <p:xfrm>
          <a:off x="603504" y="1737360"/>
          <a:ext cx="10351008" cy="2727960"/>
        </p:xfrm>
        <a:graphic>
          <a:graphicData uri="http://schemas.openxmlformats.org/drawingml/2006/table">
            <a:tbl>
              <a:tblPr/>
              <a:tblGrid>
                <a:gridCol w="5175504">
                  <a:extLst>
                    <a:ext uri="{9D8B030D-6E8A-4147-A177-3AD203B41FA5}">
                      <a16:colId xmlns:a16="http://schemas.microsoft.com/office/drawing/2014/main" val="872777163"/>
                    </a:ext>
                  </a:extLst>
                </a:gridCol>
                <a:gridCol w="5175504">
                  <a:extLst>
                    <a:ext uri="{9D8B030D-6E8A-4147-A177-3AD203B41FA5}">
                      <a16:colId xmlns:a16="http://schemas.microsoft.com/office/drawing/2014/main" val="182690813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НН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79144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пленник (пленный)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нефтяник (нефтяной)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79693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образованность (образованный)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гостиница (гостиный)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77501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изгнанник (изгнанный)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ветреник (ветреный)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96207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лиственница (лиственный)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путаница (путаный)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6197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воспитанник (воспитанный)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пряность (пряный)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61464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гуманность (гуманный)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песчаник (песчаный)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83616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3504" y="4702809"/>
            <a:ext cx="106710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От имён прилагательных образованы и слова</a:t>
            </a:r>
          </a:p>
          <a:p>
            <a:pPr indent="265113" algn="just"/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родственн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ик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 от родственный, 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сторонн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ик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 от сторонний, 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единомышленн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ик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от единомышленный, (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злоумышленн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ик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соумышленн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ик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),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ставленн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ик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 от </a:t>
            </a:r>
            <a:r>
              <a:rPr lang="ru-RU" sz="2000" b="1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ставленный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, 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утопленн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ик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 от утопленный, 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численн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ик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 от численный, 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соотечественн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ru-RU" sz="2000" b="1" i="1" dirty="0" err="1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ик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 от </a:t>
            </a:r>
            <a:r>
              <a:rPr lang="ru-RU" sz="2000" b="1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соотечественный</a:t>
            </a:r>
            <a:r>
              <a:rPr lang="ru-RU" sz="2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)</a:t>
            </a:r>
            <a:r>
              <a:rPr lang="ru-RU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 и многие другие.</a:t>
            </a:r>
            <a:endParaRPr lang="ru-RU" sz="20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0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85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Н/НН в именах существительных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1051560"/>
            <a:ext cx="10643616" cy="5128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2. Существительные могут также образовываться от глаголов и других имён существительных.</a:t>
            </a:r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318686"/>
              </p:ext>
            </p:extLst>
          </p:nvPr>
        </p:nvGraphicFramePr>
        <p:xfrm>
          <a:off x="731520" y="1473105"/>
          <a:ext cx="10140695" cy="4739640"/>
        </p:xfrm>
        <a:graphic>
          <a:graphicData uri="http://schemas.openxmlformats.org/drawingml/2006/table">
            <a:tbl>
              <a:tblPr/>
              <a:tblGrid>
                <a:gridCol w="5074919">
                  <a:extLst>
                    <a:ext uri="{9D8B030D-6E8A-4147-A177-3AD203B41FA5}">
                      <a16:colId xmlns:a16="http://schemas.microsoft.com/office/drawing/2014/main" val="443833623"/>
                    </a:ext>
                  </a:extLst>
                </a:gridCol>
                <a:gridCol w="5065776">
                  <a:extLst>
                    <a:ext uri="{9D8B030D-6E8A-4147-A177-3AD203B41FA5}">
                      <a16:colId xmlns:a16="http://schemas.microsoft.com/office/drawing/2014/main" val="1874693548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Пишется НН, одна Н входит в корень, а другая в суффикс.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73804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мошен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/ник (от мошна, что значило сумка, кошелёк)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труж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еник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 от трудиться)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1134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дружин/ник (от дружина)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муч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еник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(от мучить)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5198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малин/ник (малина)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пудр/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еница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(от пудрить)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93921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именин/ник (именины)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рож/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еница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(родить)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04811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измен/ник (измена)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своя́ч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/е/ниц/а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94289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племян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/ник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вар/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еник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(варить)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9779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беспридан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ница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НО: приданое (от придать)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85495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бессон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ница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уч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/е/ник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22821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осин/ник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бессребр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еник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33927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звон/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ница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сребре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/ник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876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54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347472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Повторение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515" y="539496"/>
            <a:ext cx="10725912" cy="6126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25000"/>
                  </a:schemeClr>
                </a:solidFill>
              </a:rPr>
              <a:t>8. Укажите ошибки, в которых допущены грамматические ошибки при построении предложений.</a:t>
            </a:r>
          </a:p>
          <a:p>
            <a:pPr marL="0" indent="0">
              <a:buNone/>
            </a:pPr>
            <a:endParaRPr lang="ru-RU" sz="2400" dirty="0">
              <a:solidFill>
                <a:srgbClr val="FFFF0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28" y="1285334"/>
            <a:ext cx="10814799" cy="506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10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Выполните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28800"/>
            <a:ext cx="9427464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1. Укажите все цифры, на месте которых пишется одна буква Н.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И густое молоко, льющееся из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глиня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(1)ого кувшина, и пышный каравай в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плетё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(2)ой корзине, и сползающая салфетка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выписа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(3)ы художником во всех деталях и с особой выразительностью.</a:t>
            </a:r>
            <a:endParaRPr lang="ru-RU" sz="2800" dirty="0">
              <a:solidFill>
                <a:schemeClr val="accent1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70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Выполните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28800"/>
            <a:ext cx="9427464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2. Укажите цифру(-ы), на месте которой (-ых) пишется НН.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За прилавками с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белокоча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(1)ой капустой, за россыпями золотого лука,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ра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(2)их сортов моркови, за бочонками с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мочё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(3)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ыми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 яблоками и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солё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(4)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ыми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 огурцами, за поросячьими тушками стояли в белых фартуках продавцы.</a:t>
            </a:r>
          </a:p>
        </p:txBody>
      </p:sp>
    </p:spTree>
    <p:extLst>
      <p:ext uri="{BB962C8B-B14F-4D97-AF65-F5344CB8AC3E}">
        <p14:creationId xmlns:p14="http://schemas.microsoft.com/office/powerpoint/2010/main" val="3270295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Выполните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28800"/>
            <a:ext cx="9427464" cy="43513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3. Укажите цифру(-ы), на месте которой (-ых) пишется НН.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Тема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женстве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(1)ости в философском восприятии России достаточно </a:t>
            </a:r>
            <a:r>
              <a:rPr lang="ru-RU" sz="2800" b="1" dirty="0" err="1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традицио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(2)а; она выразилась в работах славянофилов, была развита в концепциях философов Серебря(3)ого века: В. Соловьёва, В. Розанова, Н. Бердяева.</a:t>
            </a:r>
          </a:p>
        </p:txBody>
      </p:sp>
    </p:spTree>
    <p:extLst>
      <p:ext uri="{BB962C8B-B14F-4D97-AF65-F5344CB8AC3E}">
        <p14:creationId xmlns:p14="http://schemas.microsoft.com/office/powerpoint/2010/main" val="511277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Использованные ресурсы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  <a:hlinkClick r:id="rId2"/>
              </a:rPr>
              <a:t>https://fipi.ru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  <a:hlinkClick r:id="rId3"/>
              </a:rPr>
              <a:t>https://rus-ege.sdamgia.ru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  <a:hlinkClick r:id="rId4"/>
              </a:rPr>
              <a:t>http://edu.glavsprav.ru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  <a:hlinkClick r:id="rId5"/>
              </a:rPr>
              <a:t>https://5-ege.ru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  <a:hlinkClick r:id="rId6"/>
              </a:rPr>
              <a:t>https://rustutors.ru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  <a:hlinkClick r:id="rId7"/>
              </a:rPr>
              <a:t>https://russkiiyazyk.ru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  <a:hlinkClick r:id="rId8"/>
              </a:rPr>
              <a:t>http://www.textologia.ru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  <a:hlinkClick r:id="rId9"/>
              </a:rPr>
              <a:t>https://ctege.info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416" y="786384"/>
            <a:ext cx="9692640" cy="347472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Повторение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531" y="1444752"/>
            <a:ext cx="9831077" cy="4754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25000"/>
                  </a:schemeClr>
                </a:solidFill>
              </a:rPr>
              <a:t>11. Укажите варианты ответов, в которых в обоих словах одного ряда пропущена одна и та же буква. Запишите номера ответов.</a:t>
            </a:r>
          </a:p>
          <a:p>
            <a:pPr marL="0" indent="0">
              <a:buNone/>
            </a:pP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1) 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успока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..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вая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врем..ни</a:t>
            </a: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2) 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ноздр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..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ватый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француж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..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нка</a:t>
            </a: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3) 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преодол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..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вающий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, горл..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нка</a:t>
            </a: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4) 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локт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..вой, желт..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зна</a:t>
            </a: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5) 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недоум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..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вать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, утр..</a:t>
            </a:r>
            <a:r>
              <a:rPr lang="ru-RU" sz="2400" b="1" dirty="0" err="1">
                <a:solidFill>
                  <a:schemeClr val="accent1">
                    <a:lumMod val="25000"/>
                  </a:schemeClr>
                </a:solidFill>
              </a:rPr>
              <a:t>чко</a:t>
            </a:r>
            <a:endParaRPr lang="ru-RU" sz="2400" b="1" dirty="0">
              <a:solidFill>
                <a:schemeClr val="accent1">
                  <a:lumMod val="2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2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22376"/>
          </a:xfrm>
        </p:spPr>
        <p:txBody>
          <a:bodyPr/>
          <a:lstStyle/>
          <a:p>
            <a:pPr algn="ctr"/>
            <a:r>
              <a:rPr lang="ru-RU" dirty="0"/>
              <a:t>Повторение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88" y="1216152"/>
            <a:ext cx="10725912" cy="49639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25000"/>
                  </a:schemeClr>
                </a:solidFill>
              </a:rPr>
              <a:t>13. Определите предложение, в котором НЕ со словом пишется СЛИТНО. Раскройте скобки и выпишите это слово.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25000"/>
                  </a:schemeClr>
                </a:solidFill>
              </a:rPr>
              <a:t> </a:t>
            </a: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</a:rPr>
              <a:t>Когда мы плыли на лодке по </a:t>
            </a:r>
            <a:r>
              <a:rPr lang="ru-RU" sz="2000" b="1" dirty="0" err="1">
                <a:solidFill>
                  <a:schemeClr val="accent1">
                    <a:lumMod val="25000"/>
                  </a:schemeClr>
                </a:solidFill>
              </a:rPr>
              <a:t>разлившейся</a:t>
            </a: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</a:rPr>
              <a:t> реке, нам то и дело попадались грязно-серые пятачки — (НЕ)ЗАТОПЛЕННЫЕ ещё бугорки.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</a:rPr>
              <a:t>Днём в городе всегда было очень (НЕ)СПОКОЙНО.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</a:rPr>
              <a:t>Солнцева сидела в купе, (НЕ)СНИМАЯ пальто и платка.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</a:rPr>
              <a:t>Диван оказался вовсе (НЕ)ТЯЖЁЛЫМ, и двое грузчиков без труда внесли его в квартиру.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</a:rPr>
              <a:t>(НЕ)ЛАСКОВО посмотрела на Егорушку Нина, а как-то зло, отчуждённо.</a:t>
            </a:r>
          </a:p>
        </p:txBody>
      </p:sp>
    </p:spTree>
    <p:extLst>
      <p:ext uri="{BB962C8B-B14F-4D97-AF65-F5344CB8AC3E}">
        <p14:creationId xmlns:p14="http://schemas.microsoft.com/office/powerpoint/2010/main" val="355808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22376"/>
          </a:xfrm>
        </p:spPr>
        <p:txBody>
          <a:bodyPr/>
          <a:lstStyle/>
          <a:p>
            <a:pPr algn="ctr"/>
            <a:r>
              <a:rPr lang="ru-RU" dirty="0"/>
              <a:t>Повторение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88" y="1216152"/>
            <a:ext cx="10725912" cy="49639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25. Среди предложений 7–15 найдите такое, которое связано с предыдущим при помощи </a:t>
            </a:r>
            <a:r>
              <a:rPr lang="ru-RU" sz="2000" i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определительного местоимения, притяжательного местоимения, сочинительного союза и форм слов</a:t>
            </a:r>
            <a:r>
              <a:rPr lang="ru-RU" sz="2000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. Напишите номер этого предложения. </a:t>
            </a:r>
          </a:p>
          <a:p>
            <a:pPr marL="0" indent="0">
              <a:buNone/>
            </a:pPr>
            <a:endParaRPr lang="ru-RU" sz="2000" b="1" dirty="0">
              <a:solidFill>
                <a:schemeClr val="accent1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rPr>
              <a:t>(7)Как по бикфордову шнуру, тянулось то нечто, именуемое талантом, и к художнику Василию Ивановичу Сурикову. (8)В предыдущем поколении стало понемногу вспыхивать и искрить. (9)Отец Сурикова любил музыку и хорошо пел. (10)Дядя художника рисовал. (11)Другие его дяди тоже рисовали, копируя литографии. (12)Мать, хотя и была неграмотная женщина, плела великолепные кружева и вышивала бисером целые картины. (13)Талант, значит, был как данность. (14)Он принят в виде таинственной далёкой эстафеты. (15)Но нужны были, конечно, и другие, внешние условия, чтобы он не ушёл ещё дальше, в последующие поколения, либо не погиб, едва-едва проявившись. (По В.А. Солоухину)</a:t>
            </a:r>
          </a:p>
        </p:txBody>
      </p:sp>
    </p:spTree>
    <p:extLst>
      <p:ext uri="{BB962C8B-B14F-4D97-AF65-F5344CB8AC3E}">
        <p14:creationId xmlns:p14="http://schemas.microsoft.com/office/powerpoint/2010/main" val="2298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6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Н и НН в отыменных прилагательных (образованных от имён существительных).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325880"/>
            <a:ext cx="10716768" cy="485425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</a:rPr>
              <a:t>НН в суффиксах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В суффиксах отымённых прилагательных пишется </a:t>
            </a:r>
            <a:r>
              <a:rPr lang="ru-RU" sz="2000" b="1" dirty="0"/>
              <a:t>НН</a:t>
            </a:r>
            <a:r>
              <a:rPr lang="ru-RU" sz="2000" dirty="0"/>
              <a:t>, если: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1) прилагательное образовано от существительного с основой на Н при помощи суффикса Н: 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тумаН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+ Н →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тумаННый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;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кармаН+Н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 →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кармаННый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картоН+Н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 →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картоННый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а также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старинный (от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стариНа+Н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), картинный (от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картиНа+Н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), глубинный (от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глубиНа+Н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), диковинный (от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диковиНа+Н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), недюжинный (от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дюжиНа+Н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), истинный (от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истиНа+Н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), барщинный (от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барщиНа+Н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), общинный (от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общиНа+Н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), длинный (от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длиНа+Н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!!!Слово 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«странный» 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с точки зрения современного языка не имеет в своём составе суффикса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Н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 и не является родственным к слову «страна». Но исторически объяснить НН можно: человека из чужой страны считали инакомыслящим, чужим, посторонним.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Этимологически объяснить можно и написание слова 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«подлинный»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: подлинной в Древней Руси называлась та правда, которую подсудимый говорил «под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длинниками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» — особыми длинными палками или кнутами.</a:t>
            </a:r>
          </a:p>
        </p:txBody>
      </p:sp>
    </p:spTree>
    <p:extLst>
      <p:ext uri="{BB962C8B-B14F-4D97-AF65-F5344CB8AC3E}">
        <p14:creationId xmlns:p14="http://schemas.microsoft.com/office/powerpoint/2010/main" val="24827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6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Н и НН в отыменных прилагательных (образованных от имён существительных).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325880"/>
            <a:ext cx="10716768" cy="485425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</a:rPr>
              <a:t>НН в суффиксах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В суффиксах отымённых прилагательных пишется </a:t>
            </a:r>
            <a:r>
              <a:rPr lang="ru-RU" sz="2000" b="1" dirty="0"/>
              <a:t>НН</a:t>
            </a:r>
            <a:r>
              <a:rPr lang="ru-RU" sz="2000" dirty="0"/>
              <a:t>, если:</a:t>
            </a:r>
          </a:p>
          <a:p>
            <a:pPr marL="0" indent="265113">
              <a:buNone/>
            </a:pPr>
            <a:r>
              <a:rPr lang="ru-RU" sz="2000" dirty="0"/>
              <a:t>2) прилагательное образовано от имени существительного путём добавлением суффикса -ЕНН-, -ОНН: 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клюквЕННый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 (клюква),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революциОННый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 (революция),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торжествЕННый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 (торжество).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265113">
              <a:buNone/>
            </a:pPr>
            <a:r>
              <a:rPr lang="ru-RU" sz="2000" i="1" dirty="0">
                <a:solidFill>
                  <a:srgbClr val="FF0000"/>
                </a:solidFill>
              </a:rPr>
              <a:t>Исключение: </a:t>
            </a:r>
            <a:r>
              <a:rPr lang="ru-RU" sz="2000" i="1" dirty="0" err="1">
                <a:solidFill>
                  <a:srgbClr val="FF0000"/>
                </a:solidFill>
              </a:rPr>
              <a:t>ветрЕНый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/>
              <a:t>(но: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безветрЕННый</a:t>
            </a:r>
            <a:r>
              <a:rPr lang="ru-RU" sz="2000" i="1" dirty="0"/>
              <a:t>).</a:t>
            </a:r>
            <a:endParaRPr lang="ru-RU" sz="2000" dirty="0"/>
          </a:p>
          <a:p>
            <a:pPr marL="0" indent="265113">
              <a:buNone/>
            </a:pPr>
            <a:r>
              <a:rPr lang="ru-RU" sz="2000" dirty="0"/>
              <a:t> </a:t>
            </a:r>
          </a:p>
          <a:p>
            <a:pPr marL="0" indent="265113">
              <a:buNone/>
            </a:pPr>
            <a:r>
              <a:rPr lang="ru-RU" sz="2000" dirty="0">
                <a:solidFill>
                  <a:srgbClr val="FF0000"/>
                </a:solidFill>
              </a:rPr>
              <a:t>!!!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Встречаются слова-имена прилагательные, в которых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Н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является частью корня. Эти слова надо запомнить. Они не образовывались от имён существительных:</a:t>
            </a:r>
          </a:p>
          <a:p>
            <a:pPr marL="0" indent="265113">
              <a:buNone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	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багряный, зелёный, пряный, пьяный, свиной, рдяный, румяный, юный.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i="1" dirty="0">
              <a:solidFill>
                <a:schemeClr val="accent1">
                  <a:lumMod val="50000"/>
                </a:schemeClr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6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Н и НН в отыменных прилагательных (образованных от имён существительных).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856" y="1325880"/>
            <a:ext cx="10085832" cy="485425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</a:rPr>
              <a:t>Н в суффиксах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В суффиксах прилагательных пишется </a:t>
            </a:r>
            <a:r>
              <a:rPr lang="ru-RU" sz="2000" b="1" dirty="0"/>
              <a:t>Н</a:t>
            </a:r>
            <a:r>
              <a:rPr lang="ru-RU" sz="2000" dirty="0"/>
              <a:t>, если: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1) прилагательное имеет суффикс -ИН- (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голубИНый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мышИНый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соловьИНый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тигрИНый</a:t>
            </a:r>
            <a:r>
              <a:rPr lang="ru-RU" sz="2000" dirty="0"/>
              <a:t>). Слов с этим суффиксом зачастую имеет значение «чей»: голубя, мыши, соловья, тигра.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2) прилагательное имеет суффиксы -АН-, -ЯН- (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песчАный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кожАНый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овсЯНый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землЯНой</a:t>
            </a:r>
            <a:r>
              <a:rPr lang="ru-RU" sz="2000" dirty="0"/>
              <a:t>). Слова с этим суффиксом часто имеет значение «сделан из чего»: из песка, из кожи, из овса, из земли.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FF0000"/>
                </a:solidFill>
              </a:rPr>
              <a:t>Исключения: </a:t>
            </a:r>
            <a:r>
              <a:rPr lang="ru-RU" sz="2000" dirty="0" err="1">
                <a:solidFill>
                  <a:srgbClr val="FF0000"/>
                </a:solidFill>
              </a:rPr>
              <a:t>стеклЯННый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err="1">
                <a:solidFill>
                  <a:srgbClr val="FF0000"/>
                </a:solidFill>
              </a:rPr>
              <a:t>оловЯННый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err="1">
                <a:solidFill>
                  <a:srgbClr val="FF0000"/>
                </a:solidFill>
              </a:rPr>
              <a:t>деревЯННый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i="1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3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6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Н и НН в суффиксах слов, образованных от глаголов. Полные формы.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776" y="1325880"/>
            <a:ext cx="10725912" cy="489204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</a:rPr>
              <a:t>НН в суффиксах полных причастий и отглагольных прилагательных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В суффиксах полных причастий и отглагольных прилагательных пишется </a:t>
            </a:r>
            <a:r>
              <a:rPr lang="ru-RU" sz="2000" b="1" dirty="0">
                <a:solidFill>
                  <a:srgbClr val="FF0000"/>
                </a:solidFill>
              </a:rPr>
              <a:t>НН</a:t>
            </a:r>
            <a:r>
              <a:rPr lang="ru-RU" sz="2000" dirty="0"/>
              <a:t>, если соблюдается ХОТЯ БЫ ОДНО из условий: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1) В слове есть приставка, кроме НЕ-: </a:t>
            </a:r>
            <a:r>
              <a:rPr lang="ru-RU" sz="2000" u="sng" dirty="0" err="1">
                <a:solidFill>
                  <a:schemeClr val="accent3">
                    <a:lumMod val="75000"/>
                  </a:schemeClr>
                </a:solidFill>
              </a:rPr>
              <a:t>вы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леплеННая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из снега фигура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2) слово образовано от бесприставочного глагола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совершенного</a:t>
            </a:r>
            <a:r>
              <a:rPr lang="ru-RU" sz="2000" dirty="0"/>
              <a:t> вида, например: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от глаголов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купить ( что сделать?, совершенный вид):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куплЕННый</a:t>
            </a:r>
            <a:r>
              <a:rPr lang="ru-RU" sz="2000" dirty="0"/>
              <a:t>;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от глаголов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бросить ( что сделать?, совершенный вид):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брошЕННый</a:t>
            </a:r>
            <a:r>
              <a:rPr lang="ru-RU" sz="2000" dirty="0"/>
              <a:t>.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3) в слове есть суффиксы -ОВА-, -ЕВА- даже в словах несовершенного вида (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маринОВАННый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асфальтирОВАННый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автоматизирОВАННый</a:t>
            </a:r>
            <a:r>
              <a:rPr lang="ru-RU" sz="2000" dirty="0"/>
              <a:t>).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4) при слове, образованном от глагола, есть зависимое слово, то есть оно образует причастный оборот, например: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мясо,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морожЕННое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в холодильнике;</a:t>
            </a:r>
          </a:p>
          <a:p>
            <a:pPr marL="0" indent="2651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				пельмени,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варЕННые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в бульоне </a:t>
            </a:r>
            <a:r>
              <a:rPr lang="ru-RU" sz="2000" dirty="0"/>
              <a:t>).</a:t>
            </a:r>
            <a:endParaRPr lang="ru-RU" sz="2000" i="1" dirty="0">
              <a:solidFill>
                <a:srgbClr val="FF0000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41327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Другая 15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BBE4F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118</TotalTime>
  <Words>2576</Words>
  <Application>Microsoft Office PowerPoint</Application>
  <PresentationFormat>Широкоэкранный</PresentationFormat>
  <Paragraphs>198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Bahnschrift SemiBold</vt:lpstr>
      <vt:lpstr>Bahnschrift SemiLight</vt:lpstr>
      <vt:lpstr>Century Gothic</vt:lpstr>
      <vt:lpstr>Century Schoolbook</vt:lpstr>
      <vt:lpstr>Verdana</vt:lpstr>
      <vt:lpstr>Wingdings 2</vt:lpstr>
      <vt:lpstr>View</vt:lpstr>
      <vt:lpstr>Правописание Н/НН в суффиксах разных частей речи (задание 15 на ЕГЭ)</vt:lpstr>
      <vt:lpstr>Повторение</vt:lpstr>
      <vt:lpstr>Повторение</vt:lpstr>
      <vt:lpstr>Повторение</vt:lpstr>
      <vt:lpstr>Повторение</vt:lpstr>
      <vt:lpstr>Н и НН в отыменных прилагательных (образованных от имён существительных).</vt:lpstr>
      <vt:lpstr>Н и НН в отыменных прилагательных (образованных от имён существительных).</vt:lpstr>
      <vt:lpstr>Н и НН в отыменных прилагательных (образованных от имён существительных).</vt:lpstr>
      <vt:lpstr>Н и НН в суффиксах слов, образованных от глаголов. Полные формы.</vt:lpstr>
      <vt:lpstr>Н и НН в суффиксах слов, образованных от глаголов. Полные формы.</vt:lpstr>
      <vt:lpstr>Н и НН в суффиксах слов, образованных от глаголов. Полные формы.</vt:lpstr>
      <vt:lpstr>Н и НН в суффиксах слов, образованных от глаголов. Полные формы.</vt:lpstr>
      <vt:lpstr>Написание Н и НН в сложных прилагательных</vt:lpstr>
      <vt:lpstr>Н и НН в кратких прилагательных и кратких причастиях</vt:lpstr>
      <vt:lpstr>Н и НН в кратких прилагательных и кратких причастиях</vt:lpstr>
      <vt:lpstr>Н/НН в наречиях</vt:lpstr>
      <vt:lpstr>Н/НН в наречиях</vt:lpstr>
      <vt:lpstr>Н/НН в именах существительных</vt:lpstr>
      <vt:lpstr>Н/НН в именах существительных</vt:lpstr>
      <vt:lpstr>Выполните задания</vt:lpstr>
      <vt:lpstr>Выполните задания</vt:lpstr>
      <vt:lpstr>Выполните задания</vt:lpstr>
      <vt:lpstr>Использованные ресурсы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Н/НН в суффиксах разных частей речи (задание 15 на ЕГЭ)</dc:title>
  <dc:creator>de2xys@gmail.com</dc:creator>
  <cp:lastModifiedBy>Александр Лобанев</cp:lastModifiedBy>
  <cp:revision>19</cp:revision>
  <dcterms:created xsi:type="dcterms:W3CDTF">2020-04-28T12:53:15Z</dcterms:created>
  <dcterms:modified xsi:type="dcterms:W3CDTF">2020-12-14T10:14:01Z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218648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