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0" r:id="rId5"/>
    <p:sldId id="259" r:id="rId6"/>
    <p:sldId id="281" r:id="rId7"/>
    <p:sldId id="268" r:id="rId8"/>
    <p:sldId id="264" r:id="rId9"/>
    <p:sldId id="282" r:id="rId10"/>
    <p:sldId id="265" r:id="rId11"/>
    <p:sldId id="283" r:id="rId12"/>
    <p:sldId id="260" r:id="rId13"/>
    <p:sldId id="285" r:id="rId14"/>
    <p:sldId id="284" r:id="rId15"/>
    <p:sldId id="286" r:id="rId16"/>
    <p:sldId id="261" r:id="rId17"/>
    <p:sldId id="287" r:id="rId18"/>
    <p:sldId id="262" r:id="rId19"/>
    <p:sldId id="288" r:id="rId20"/>
    <p:sldId id="263" r:id="rId21"/>
    <p:sldId id="289" r:id="rId22"/>
    <p:sldId id="290" r:id="rId23"/>
    <p:sldId id="266" r:id="rId24"/>
    <p:sldId id="267" r:id="rId25"/>
    <p:sldId id="270" r:id="rId26"/>
    <p:sldId id="271" r:id="rId27"/>
    <p:sldId id="272" r:id="rId28"/>
    <p:sldId id="273" r:id="rId29"/>
    <p:sldId id="274" r:id="rId30"/>
    <p:sldId id="275" r:id="rId31"/>
    <p:sldId id="276" r:id="rId32"/>
    <p:sldId id="279" r:id="rId33"/>
    <p:sldId id="277" r:id="rId34"/>
    <p:sldId id="278"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92" autoAdjust="0"/>
    <p:restoredTop sz="94660"/>
  </p:normalViewPr>
  <p:slideViewPr>
    <p:cSldViewPr>
      <p:cViewPr varScale="1">
        <p:scale>
          <a:sx n="109" d="100"/>
          <a:sy n="109" d="100"/>
        </p:scale>
        <p:origin x="165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p:txBody>
          <a:bodyPr/>
          <a:lstStyle/>
          <a:p>
            <a:fld id="{44E883D7-0B57-4C09-A9A5-DA401A1A5984}" type="datetimeFigureOut">
              <a:rPr lang="ru-RU" smtClean="0"/>
              <a:pPr/>
              <a:t>12.01.2022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CC0F8E1C-BB30-4915-8F5B-331E7DD6C966}"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44E883D7-0B57-4C09-A9A5-DA401A1A5984}" type="datetimeFigureOut">
              <a:rPr lang="ru-RU" smtClean="0"/>
              <a:pPr/>
              <a:t>12.01.2022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0F8E1C-BB30-4915-8F5B-331E7DD6C96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44E883D7-0B57-4C09-A9A5-DA401A1A5984}" type="datetimeFigureOut">
              <a:rPr lang="ru-RU" smtClean="0"/>
              <a:pPr/>
              <a:t>12.01.2022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0F8E1C-BB30-4915-8F5B-331E7DD6C96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4" name="Дата 3"/>
          <p:cNvSpPr>
            <a:spLocks noGrp="1"/>
          </p:cNvSpPr>
          <p:nvPr>
            <p:ph type="dt" sz="half" idx="10"/>
          </p:nvPr>
        </p:nvSpPr>
        <p:spPr/>
        <p:txBody>
          <a:bodyPr/>
          <a:lstStyle/>
          <a:p>
            <a:fld id="{44E883D7-0B57-4C09-A9A5-DA401A1A5984}" type="datetimeFigureOut">
              <a:rPr lang="ru-RU" smtClean="0"/>
              <a:pPr/>
              <a:t>12.01.2022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0F8E1C-BB30-4915-8F5B-331E7DD6C966}" type="slidenum">
              <a:rPr lang="ru-RU" smtClean="0"/>
              <a:pPr/>
              <a:t>‹#›</a:t>
            </a:fld>
            <a:endParaRPr lang="ru-RU"/>
          </a:p>
        </p:txBody>
      </p:sp>
      <p:sp>
        <p:nvSpPr>
          <p:cNvPr id="8" name="Объект 7"/>
          <p:cNvSpPr>
            <a:spLocks noGrp="1"/>
          </p:cNvSpPr>
          <p:nvPr>
            <p:ph sz="quarter" idx="1"/>
          </p:nvPr>
        </p:nvSpPr>
        <p:spPr>
          <a:xfrm>
            <a:off x="914400" y="1447800"/>
            <a:ext cx="7772400" cy="45720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44E883D7-0B57-4C09-A9A5-DA401A1A5984}" type="datetimeFigureOut">
              <a:rPr lang="ru-RU" smtClean="0"/>
              <a:pPr/>
              <a:t>12.01.2022</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CC0F8E1C-BB30-4915-8F5B-331E7DD6C966}"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44E883D7-0B57-4C09-A9A5-DA401A1A5984}" type="datetimeFigureOut">
              <a:rPr lang="ru-RU" smtClean="0"/>
              <a:pPr/>
              <a:t>12.01.2022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C0F8E1C-BB30-4915-8F5B-331E7DD6C966}" type="slidenum">
              <a:rPr lang="ru-RU" smtClean="0"/>
              <a:pPr/>
              <a:t>‹#›</a:t>
            </a:fld>
            <a:endParaRPr lang="ru-RU"/>
          </a:p>
        </p:txBody>
      </p:sp>
      <p:sp>
        <p:nvSpPr>
          <p:cNvPr id="9" name="Объект 8"/>
          <p:cNvSpPr>
            <a:spLocks noGrp="1"/>
          </p:cNvSpPr>
          <p:nvPr>
            <p:ph sz="quarter" idx="1"/>
          </p:nvPr>
        </p:nvSpPr>
        <p:spPr>
          <a:xfrm>
            <a:off x="914400" y="1447800"/>
            <a:ext cx="3749040" cy="45720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933950" y="1447800"/>
            <a:ext cx="3749040" cy="45720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7" name="Дата 6"/>
          <p:cNvSpPr>
            <a:spLocks noGrp="1"/>
          </p:cNvSpPr>
          <p:nvPr>
            <p:ph type="dt" sz="half" idx="10"/>
          </p:nvPr>
        </p:nvSpPr>
        <p:spPr/>
        <p:txBody>
          <a:bodyPr/>
          <a:lstStyle/>
          <a:p>
            <a:fld id="{44E883D7-0B57-4C09-A9A5-DA401A1A5984}" type="datetimeFigureOut">
              <a:rPr lang="ru-RU" smtClean="0"/>
              <a:pPr/>
              <a:t>12.01.2022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C0F8E1C-BB30-4915-8F5B-331E7DD6C966}" type="slidenum">
              <a:rPr lang="ru-RU" smtClean="0"/>
              <a:pPr/>
              <a:t>‹#›</a:t>
            </a:fld>
            <a:endParaRPr lang="ru-RU"/>
          </a:p>
        </p:txBody>
      </p:sp>
      <p:sp>
        <p:nvSpPr>
          <p:cNvPr id="11" name="Объект 10"/>
          <p:cNvSpPr>
            <a:spLocks noGrp="1"/>
          </p:cNvSpPr>
          <p:nvPr>
            <p:ph sz="half" idx="2"/>
          </p:nvPr>
        </p:nvSpPr>
        <p:spPr>
          <a:xfrm>
            <a:off x="914400" y="2247900"/>
            <a:ext cx="3733800" cy="38862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half" idx="4"/>
          </p:nvPr>
        </p:nvSpPr>
        <p:spPr>
          <a:xfrm>
            <a:off x="4953000" y="2247900"/>
            <a:ext cx="3733800" cy="38862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44E883D7-0B57-4C09-A9A5-DA401A1A5984}" type="datetimeFigureOut">
              <a:rPr lang="ru-RU" smtClean="0"/>
              <a:pPr/>
              <a:t>12.01.2022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C0F8E1C-BB30-4915-8F5B-331E7DD6C96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4E883D7-0B57-4C09-A9A5-DA401A1A5984}" type="datetimeFigureOut">
              <a:rPr lang="ru-RU" smtClean="0"/>
              <a:pPr/>
              <a:t>12.01.2022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C0F8E1C-BB30-4915-8F5B-331E7DD6C96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44E883D7-0B57-4C09-A9A5-DA401A1A5984}" type="datetimeFigureOut">
              <a:rPr lang="ru-RU" smtClean="0"/>
              <a:pPr/>
              <a:t>12.01.2022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C0F8E1C-BB30-4915-8F5B-331E7DD6C966}" type="slidenum">
              <a:rPr lang="ru-RU" smtClean="0"/>
              <a:pPr/>
              <a:t>‹#›</a:t>
            </a:fld>
            <a:endParaRPr lang="ru-RU"/>
          </a:p>
        </p:txBody>
      </p:sp>
      <p:sp>
        <p:nvSpPr>
          <p:cNvPr id="11" name="Объект 10"/>
          <p:cNvSpPr>
            <a:spLocks noGrp="1"/>
          </p:cNvSpPr>
          <p:nvPr>
            <p:ph sz="quarter" idx="1"/>
          </p:nvPr>
        </p:nvSpPr>
        <p:spPr>
          <a:xfrm>
            <a:off x="2971800" y="1600200"/>
            <a:ext cx="5715000" cy="44958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44E883D7-0B57-4C09-A9A5-DA401A1A5984}" type="datetimeFigureOut">
              <a:rPr lang="ru-RU" smtClean="0"/>
              <a:pPr/>
              <a:t>12.01.2022</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CC0F8E1C-BB30-4915-8F5B-331E7DD6C966}"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4E883D7-0B57-4C09-A9A5-DA401A1A5984}" type="datetimeFigureOut">
              <a:rPr lang="ru-RU" smtClean="0"/>
              <a:pPr/>
              <a:t>12.01.2022</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C0F8E1C-BB30-4915-8F5B-331E7DD6C96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dirty="0"/>
              <a:t>Теория и практика</a:t>
            </a:r>
          </a:p>
        </p:txBody>
      </p:sp>
      <p:sp>
        <p:nvSpPr>
          <p:cNvPr id="2" name="Заголовок 1"/>
          <p:cNvSpPr>
            <a:spLocks noGrp="1"/>
          </p:cNvSpPr>
          <p:nvPr>
            <p:ph type="ctrTitle"/>
          </p:nvPr>
        </p:nvSpPr>
        <p:spPr/>
        <p:txBody>
          <a:bodyPr/>
          <a:lstStyle/>
          <a:p>
            <a:r>
              <a:rPr lang="ru-RU" dirty="0"/>
              <a:t>Подготовка к ЕГЭ</a:t>
            </a:r>
            <a:br>
              <a:rPr lang="ru-RU" dirty="0"/>
            </a:br>
            <a:r>
              <a:rPr lang="ru-RU" dirty="0"/>
              <a:t>Задание 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9144000" cy="6001643"/>
          </a:xfrm>
          <a:prstGeom prst="rect">
            <a:avLst/>
          </a:prstGeom>
        </p:spPr>
        <p:txBody>
          <a:bodyPr wrap="square">
            <a:spAutoFit/>
          </a:bodyPr>
          <a:lstStyle/>
          <a:p>
            <a:pPr algn="ctr" fontAlgn="base"/>
            <a:r>
              <a:rPr lang="ru-RU" sz="3200" b="1" dirty="0">
                <a:solidFill>
                  <a:srgbClr val="FF0000"/>
                </a:solidFill>
              </a:rPr>
              <a:t>Исключения и сложности </a:t>
            </a:r>
          </a:p>
          <a:p>
            <a:pPr fontAlgn="base"/>
            <a:r>
              <a:rPr lang="ru-RU" sz="3200" dirty="0"/>
              <a:t>Правописание приставок РАЗ-(РАС-), РОЗ-(РОС).  </a:t>
            </a:r>
          </a:p>
          <a:p>
            <a:pPr fontAlgn="base"/>
            <a:r>
              <a:rPr lang="ru-RU" sz="3200" dirty="0"/>
              <a:t>Написание приставок РАЗ-(РАС-), РОЗ-(РОС). зависят от ударения. Без ударения пишем А, под ударением О.</a:t>
            </a:r>
          </a:p>
          <a:p>
            <a:pPr fontAlgn="base"/>
            <a:r>
              <a:rPr lang="ru-RU" sz="3200" b="1" dirty="0"/>
              <a:t>Исключение</a:t>
            </a:r>
            <a:r>
              <a:rPr lang="ru-RU" sz="3200" dirty="0"/>
              <a:t>: розыскной (от розыск).</a:t>
            </a:r>
          </a:p>
          <a:p>
            <a:pPr fontAlgn="base"/>
            <a:r>
              <a:rPr lang="ru-RU" sz="3200" dirty="0"/>
              <a:t>5) Важно определить не только приставку, но и корень. Иногда корень начинается на </a:t>
            </a:r>
            <a:r>
              <a:rPr lang="ru-RU" sz="3200" dirty="0" err="1"/>
              <a:t>з</a:t>
            </a:r>
            <a:r>
              <a:rPr lang="ru-RU" sz="3200" dirty="0"/>
              <a:t> или с, тогда с приставками на -</a:t>
            </a:r>
            <a:r>
              <a:rPr lang="ru-RU" sz="3200" dirty="0" err="1"/>
              <a:t>з</a:t>
            </a:r>
            <a:r>
              <a:rPr lang="ru-RU" sz="3200" dirty="0"/>
              <a:t>, -с будут образовываться сдвоенные согласные.</a:t>
            </a:r>
          </a:p>
          <a:p>
            <a:pPr fontAlgn="base"/>
            <a:r>
              <a:rPr lang="ru-RU" sz="3200" dirty="0"/>
              <a:t>Например: бе</a:t>
            </a:r>
            <a:r>
              <a:rPr lang="ru-RU" sz="3200" b="1" dirty="0">
                <a:solidFill>
                  <a:srgbClr val="FF0000"/>
                </a:solidFill>
              </a:rPr>
              <a:t>сс</a:t>
            </a:r>
            <a:r>
              <a:rPr lang="ru-RU" sz="3200" dirty="0"/>
              <a:t>мысленный, бе</a:t>
            </a:r>
            <a:r>
              <a:rPr lang="ru-RU" sz="3200" b="1" dirty="0">
                <a:solidFill>
                  <a:srgbClr val="FF0000"/>
                </a:solidFill>
              </a:rPr>
              <a:t>зз</a:t>
            </a:r>
            <a:r>
              <a:rPr lang="ru-RU" sz="3200" dirty="0"/>
              <a:t>аботный и т.д.</a:t>
            </a:r>
          </a:p>
          <a:p>
            <a:pPr fontAlgn="base"/>
            <a:r>
              <a:rPr lang="ru-RU" sz="3200" b="1" dirty="0"/>
              <a:t>Исключение:</a:t>
            </a:r>
            <a:r>
              <a:rPr lang="ru-RU" sz="3200" dirty="0"/>
              <a:t> ра</a:t>
            </a:r>
            <a:r>
              <a:rPr lang="ru-RU" sz="3200" dirty="0">
                <a:solidFill>
                  <a:srgbClr val="FF0000"/>
                </a:solidFill>
              </a:rPr>
              <a:t>сс</a:t>
            </a:r>
            <a:r>
              <a:rPr lang="ru-RU" sz="3200" dirty="0"/>
              <a:t>ориться</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9144000" cy="4524315"/>
          </a:xfrm>
          <a:prstGeom prst="rect">
            <a:avLst/>
          </a:prstGeom>
        </p:spPr>
        <p:txBody>
          <a:bodyPr wrap="square">
            <a:spAutoFit/>
          </a:bodyPr>
          <a:lstStyle/>
          <a:p>
            <a:pPr algn="ctr" fontAlgn="base"/>
            <a:r>
              <a:rPr lang="ru-RU" sz="3200" b="1" dirty="0">
                <a:solidFill>
                  <a:srgbClr val="FF0000"/>
                </a:solidFill>
              </a:rPr>
              <a:t>Исключения и сложности </a:t>
            </a:r>
          </a:p>
          <a:p>
            <a:pPr algn="ctr" fontAlgn="base"/>
            <a:endParaRPr lang="ru-RU" sz="3200" b="1" dirty="0">
              <a:solidFill>
                <a:srgbClr val="FF0000"/>
              </a:solidFill>
            </a:endParaRPr>
          </a:p>
          <a:p>
            <a:pPr fontAlgn="base"/>
            <a:r>
              <a:rPr lang="ru-RU" sz="3200" dirty="0"/>
              <a:t> 1) Приставки </a:t>
            </a:r>
            <a:r>
              <a:rPr lang="ru-RU" sz="3200" b="1" dirty="0" err="1"/>
              <a:t>дез</a:t>
            </a:r>
            <a:r>
              <a:rPr lang="ru-RU" sz="3200" b="1" dirty="0"/>
              <a:t>-, </a:t>
            </a:r>
            <a:r>
              <a:rPr lang="ru-RU" sz="3200" b="1" dirty="0" err="1"/>
              <a:t>диз</a:t>
            </a:r>
            <a:r>
              <a:rPr lang="ru-RU" sz="3200" b="1" dirty="0"/>
              <a:t>- </a:t>
            </a:r>
            <a:r>
              <a:rPr lang="ru-RU" sz="3200" dirty="0"/>
              <a:t>пишутся перед гласными и перед ъ: дезинфекция,</a:t>
            </a:r>
          </a:p>
          <a:p>
            <a:pPr fontAlgn="base"/>
            <a:r>
              <a:rPr lang="ru-RU" sz="3200" u="sng" dirty="0"/>
              <a:t>дез</a:t>
            </a:r>
            <a:r>
              <a:rPr lang="ru-RU" sz="3200" dirty="0">
                <a:solidFill>
                  <a:srgbClr val="FF0000"/>
                </a:solidFill>
              </a:rPr>
              <a:t>о</a:t>
            </a:r>
            <a:r>
              <a:rPr lang="ru-RU" sz="3200" dirty="0"/>
              <a:t>рганизация, </a:t>
            </a:r>
            <a:r>
              <a:rPr lang="ru-RU" sz="3200" u="sng" dirty="0" err="1"/>
              <a:t>диз</a:t>
            </a:r>
            <a:r>
              <a:rPr lang="ru-RU" sz="3200" dirty="0" err="1">
                <a:solidFill>
                  <a:srgbClr val="FF0000"/>
                </a:solidFill>
              </a:rPr>
              <a:t>а</a:t>
            </a:r>
            <a:r>
              <a:rPr lang="ru-RU" sz="3200" dirty="0" err="1"/>
              <a:t>ссоциация</a:t>
            </a:r>
            <a:r>
              <a:rPr lang="ru-RU" sz="3200" dirty="0"/>
              <a:t>, </a:t>
            </a:r>
            <a:r>
              <a:rPr lang="ru-RU" sz="3200" u="sng" dirty="0"/>
              <a:t>диз</a:t>
            </a:r>
            <a:r>
              <a:rPr lang="ru-RU" sz="3200" dirty="0">
                <a:solidFill>
                  <a:srgbClr val="FF0000"/>
                </a:solidFill>
              </a:rPr>
              <a:t>ъ</a:t>
            </a:r>
            <a:r>
              <a:rPr lang="ru-RU" sz="3200" dirty="0"/>
              <a:t>юнкция;</a:t>
            </a:r>
          </a:p>
          <a:p>
            <a:pPr fontAlgn="base"/>
            <a:endParaRPr lang="ru-RU" sz="3200" dirty="0"/>
          </a:p>
          <a:p>
            <a:pPr fontAlgn="base"/>
            <a:r>
              <a:rPr lang="ru-RU" sz="3200" dirty="0"/>
              <a:t> 2) Приставка </a:t>
            </a:r>
            <a:r>
              <a:rPr lang="ru-RU" sz="3200" b="1" dirty="0" err="1"/>
              <a:t>дис</a:t>
            </a:r>
            <a:r>
              <a:rPr lang="ru-RU" sz="3200" b="1" dirty="0"/>
              <a:t>-</a:t>
            </a:r>
            <a:r>
              <a:rPr lang="ru-RU" sz="3200" dirty="0"/>
              <a:t> пишется перед согласными: </a:t>
            </a:r>
            <a:r>
              <a:rPr lang="ru-RU" sz="3200" u="sng" dirty="0"/>
              <a:t>дис</a:t>
            </a:r>
            <a:r>
              <a:rPr lang="ru-RU" sz="3200" dirty="0">
                <a:solidFill>
                  <a:srgbClr val="FF0000"/>
                </a:solidFill>
              </a:rPr>
              <a:t>г</a:t>
            </a:r>
            <a:r>
              <a:rPr lang="ru-RU" sz="3200" dirty="0"/>
              <a:t>армония, </a:t>
            </a:r>
            <a:r>
              <a:rPr lang="ru-RU" sz="3200" u="sng" dirty="0"/>
              <a:t>дис</a:t>
            </a:r>
            <a:r>
              <a:rPr lang="ru-RU" sz="3200" dirty="0">
                <a:solidFill>
                  <a:srgbClr val="FF0000"/>
                </a:solidFill>
              </a:rPr>
              <a:t>ф</a:t>
            </a:r>
            <a:r>
              <a:rPr lang="ru-RU" sz="3200" dirty="0"/>
              <a:t>ункция,</a:t>
            </a:r>
          </a:p>
          <a:p>
            <a:pPr fontAlgn="base"/>
            <a:r>
              <a:rPr lang="ru-RU" sz="3200" dirty="0"/>
              <a:t>дисбаланс.</a:t>
            </a:r>
          </a:p>
        </p:txBody>
      </p:sp>
    </p:spTree>
    <p:extLst>
      <p:ext uri="{BB962C8B-B14F-4D97-AF65-F5344CB8AC3E}">
        <p14:creationId xmlns:p14="http://schemas.microsoft.com/office/powerpoint/2010/main" val="445250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0"/>
            <a:ext cx="9036496" cy="6586418"/>
          </a:xfrm>
          <a:prstGeom prst="rect">
            <a:avLst/>
          </a:prstGeom>
        </p:spPr>
        <p:txBody>
          <a:bodyPr wrap="square">
            <a:spAutoFit/>
          </a:bodyPr>
          <a:lstStyle/>
          <a:p>
            <a:pPr algn="ctr" fontAlgn="base"/>
            <a:r>
              <a:rPr lang="ru-RU" sz="2400" b="1" dirty="0">
                <a:solidFill>
                  <a:srgbClr val="FF0000"/>
                </a:solidFill>
              </a:rPr>
              <a:t>2.Правописание неизменяемых приставок</a:t>
            </a:r>
            <a:r>
              <a:rPr lang="ru-RU" b="1" dirty="0">
                <a:solidFill>
                  <a:srgbClr val="FF0000"/>
                </a:solidFill>
              </a:rPr>
              <a:t> (нужно запомнить)</a:t>
            </a:r>
          </a:p>
          <a:p>
            <a:r>
              <a:rPr lang="ru-RU" dirty="0">
                <a:solidFill>
                  <a:srgbClr val="FF0000"/>
                </a:solidFill>
              </a:rPr>
              <a:t/>
            </a:r>
            <a:br>
              <a:rPr lang="ru-RU" dirty="0">
                <a:solidFill>
                  <a:srgbClr val="FF0000"/>
                </a:solidFill>
              </a:rPr>
            </a:br>
            <a:r>
              <a:rPr lang="ru-RU" sz="2000" b="1" dirty="0"/>
              <a:t>О-</a:t>
            </a:r>
            <a:r>
              <a:rPr lang="ru-RU" sz="2000" dirty="0"/>
              <a:t>: окликнул, остановка                </a:t>
            </a:r>
          </a:p>
          <a:p>
            <a:r>
              <a:rPr lang="ru-RU" sz="2000" dirty="0"/>
              <a:t> </a:t>
            </a:r>
            <a:r>
              <a:rPr lang="ru-RU" sz="2000" b="1" dirty="0"/>
              <a:t>У-</a:t>
            </a:r>
            <a:r>
              <a:rPr lang="ru-RU" sz="2000" dirty="0"/>
              <a:t>: убежал, уехал </a:t>
            </a:r>
            <a:br>
              <a:rPr lang="ru-RU" sz="2000" dirty="0"/>
            </a:br>
            <a:r>
              <a:rPr lang="ru-RU" sz="2000" b="1" dirty="0"/>
              <a:t>ДО-</a:t>
            </a:r>
            <a:r>
              <a:rPr lang="ru-RU" sz="2000" dirty="0"/>
              <a:t>: добраться,                                </a:t>
            </a:r>
          </a:p>
          <a:p>
            <a:r>
              <a:rPr lang="ru-RU" sz="2000" b="1" dirty="0"/>
              <a:t>ПО-</a:t>
            </a:r>
            <a:r>
              <a:rPr lang="ru-RU" sz="2000" dirty="0"/>
              <a:t>: поверье, подворье, </a:t>
            </a:r>
            <a:br>
              <a:rPr lang="ru-RU" sz="2000" dirty="0"/>
            </a:br>
            <a:r>
              <a:rPr lang="ru-RU" sz="2000" b="1" dirty="0"/>
              <a:t>ПРО-</a:t>
            </a:r>
            <a:r>
              <a:rPr lang="ru-RU" sz="2000" dirty="0"/>
              <a:t>: проварить, пробел, проделка </a:t>
            </a:r>
            <a:br>
              <a:rPr lang="ru-RU" sz="2000" dirty="0"/>
            </a:br>
            <a:r>
              <a:rPr lang="ru-RU" sz="2000" b="1" dirty="0"/>
              <a:t>ПРА-</a:t>
            </a:r>
            <a:r>
              <a:rPr lang="ru-RU" sz="2000" dirty="0"/>
              <a:t>:В особом значении: прабабушка, праязык </a:t>
            </a:r>
            <a:br>
              <a:rPr lang="ru-RU" sz="2000" dirty="0"/>
            </a:br>
            <a:r>
              <a:rPr lang="ru-RU" sz="2000" b="1" dirty="0"/>
              <a:t>НА-</a:t>
            </a:r>
            <a:r>
              <a:rPr lang="ru-RU" sz="2000" dirty="0"/>
              <a:t>: нападение </a:t>
            </a:r>
          </a:p>
          <a:p>
            <a:r>
              <a:rPr lang="ru-RU" sz="2000" b="1" dirty="0"/>
              <a:t>НАИ-</a:t>
            </a:r>
            <a:r>
              <a:rPr lang="ru-RU" sz="2000" dirty="0"/>
              <a:t>: наилучший                                </a:t>
            </a:r>
          </a:p>
          <a:p>
            <a:r>
              <a:rPr lang="ru-RU" sz="2000" b="1" dirty="0"/>
              <a:t>ЗА-</a:t>
            </a:r>
            <a:r>
              <a:rPr lang="ru-RU" sz="2000" dirty="0"/>
              <a:t>: задаваться </a:t>
            </a:r>
            <a:br>
              <a:rPr lang="ru-RU" sz="2000" dirty="0"/>
            </a:br>
            <a:r>
              <a:rPr lang="ru-RU" sz="2000" b="1" dirty="0"/>
              <a:t>НАД- (НАДО-)</a:t>
            </a:r>
            <a:r>
              <a:rPr lang="ru-RU" sz="2000" dirty="0"/>
              <a:t>: надкусить, надорвать </a:t>
            </a:r>
            <a:br>
              <a:rPr lang="ru-RU" sz="2000" dirty="0"/>
            </a:br>
            <a:r>
              <a:rPr lang="ru-RU" sz="2000" b="1" dirty="0"/>
              <a:t>ПОД- (ПОДО-)</a:t>
            </a:r>
            <a:r>
              <a:rPr lang="ru-RU" sz="2000" dirty="0"/>
              <a:t>: подтаять, подобрать </a:t>
            </a:r>
            <a:br>
              <a:rPr lang="ru-RU" sz="2000" dirty="0"/>
            </a:br>
            <a:r>
              <a:rPr lang="ru-RU" sz="2000" b="1" dirty="0"/>
              <a:t>ОТ- (ОТО-)</a:t>
            </a:r>
            <a:r>
              <a:rPr lang="ru-RU" sz="2000" dirty="0"/>
              <a:t>: отдать, отдых, отодвинуть </a:t>
            </a:r>
            <a:br>
              <a:rPr lang="ru-RU" sz="2000" dirty="0"/>
            </a:br>
            <a:r>
              <a:rPr lang="ru-RU" sz="2000" b="1" dirty="0"/>
              <a:t>ОБ-(ОБО-)</a:t>
            </a:r>
            <a:r>
              <a:rPr lang="ru-RU" sz="2000" dirty="0"/>
              <a:t>:обстричь, обточить, обогреть </a:t>
            </a:r>
            <a:br>
              <a:rPr lang="ru-RU" sz="2000" dirty="0"/>
            </a:br>
            <a:r>
              <a:rPr lang="ru-RU" sz="2000" b="1" dirty="0"/>
              <a:t>В- (ВО-)</a:t>
            </a:r>
            <a:r>
              <a:rPr lang="ru-RU" sz="2000" dirty="0"/>
              <a:t>: всласть, вшить, вцепиться, вобрать </a:t>
            </a:r>
            <a:br>
              <a:rPr lang="ru-RU" sz="2000" dirty="0"/>
            </a:br>
            <a:r>
              <a:rPr lang="ru-RU" sz="2000" b="1" dirty="0"/>
              <a:t>ВЫ-</a:t>
            </a:r>
            <a:r>
              <a:rPr lang="ru-RU" sz="2000" dirty="0"/>
              <a:t>: вышагивать            </a:t>
            </a:r>
          </a:p>
          <a:p>
            <a:r>
              <a:rPr lang="ru-RU" sz="2000" b="1" dirty="0"/>
              <a:t>ПРЕД- (ПРЕДО-)</a:t>
            </a:r>
            <a:r>
              <a:rPr lang="ru-RU" sz="2000" dirty="0"/>
              <a:t>: предпремьерный, предоставить</a:t>
            </a:r>
            <a:br>
              <a:rPr lang="ru-RU" sz="2000" dirty="0"/>
            </a:br>
            <a:r>
              <a:rPr lang="ru-RU" sz="2000" b="1" dirty="0"/>
              <a:t>ПЕРЕ-</a:t>
            </a:r>
            <a:r>
              <a:rPr lang="ru-RU" sz="2000" dirty="0"/>
              <a:t>: перегной             </a:t>
            </a:r>
          </a:p>
          <a:p>
            <a:r>
              <a:rPr lang="ru-RU" sz="2000" b="1" dirty="0"/>
              <a:t>С- (СО-)</a:t>
            </a:r>
            <a:r>
              <a:rPr lang="ru-RU" sz="2000" dirty="0"/>
              <a:t>: сдвинуть, собрать </a:t>
            </a:r>
            <a:br>
              <a:rPr lang="ru-RU" sz="2000" dirty="0"/>
            </a:br>
            <a:r>
              <a:rPr lang="ru-RU" sz="2000" b="1" dirty="0"/>
              <a:t>ПОЗА-</a:t>
            </a:r>
            <a:r>
              <a:rPr lang="ru-RU" sz="2000" dirty="0"/>
              <a:t>: позапрошлый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9144000" cy="5509200"/>
          </a:xfrm>
          <a:prstGeom prst="rect">
            <a:avLst/>
          </a:prstGeom>
        </p:spPr>
        <p:txBody>
          <a:bodyPr wrap="square">
            <a:spAutoFit/>
          </a:bodyPr>
          <a:lstStyle/>
          <a:p>
            <a:pPr algn="ctr" fontAlgn="base"/>
            <a:r>
              <a:rPr lang="ru-RU" sz="3200" b="1" dirty="0">
                <a:solidFill>
                  <a:srgbClr val="FF0000"/>
                </a:solidFill>
              </a:rPr>
              <a:t>Исключения и сложности </a:t>
            </a:r>
          </a:p>
          <a:p>
            <a:pPr algn="ctr" fontAlgn="base"/>
            <a:endParaRPr lang="ru-RU" sz="3200" b="1" dirty="0">
              <a:solidFill>
                <a:srgbClr val="FF0000"/>
              </a:solidFill>
            </a:endParaRPr>
          </a:p>
          <a:p>
            <a:pPr fontAlgn="base"/>
            <a:r>
              <a:rPr lang="ru-RU" sz="2400" dirty="0"/>
              <a:t>В русском языке нет приставки з-, а есть только </a:t>
            </a:r>
            <a:r>
              <a:rPr lang="ru-RU" sz="2400" dirty="0">
                <a:solidFill>
                  <a:srgbClr val="FF0000"/>
                </a:solidFill>
              </a:rPr>
              <a:t>приставка с-</a:t>
            </a:r>
            <a:r>
              <a:rPr lang="ru-RU" sz="2400" dirty="0"/>
              <a:t>,</a:t>
            </a:r>
          </a:p>
          <a:p>
            <a:pPr fontAlgn="base"/>
            <a:r>
              <a:rPr lang="ru-RU" sz="2400" dirty="0"/>
              <a:t>которая пишется как перед глухими, так и перед звонкими</a:t>
            </a:r>
          </a:p>
          <a:p>
            <a:pPr fontAlgn="base"/>
            <a:r>
              <a:rPr lang="ru-RU" sz="2400" dirty="0"/>
              <a:t>согласными корня (</a:t>
            </a:r>
            <a:r>
              <a:rPr lang="ru-RU" sz="2400" b="1" dirty="0">
                <a:solidFill>
                  <a:srgbClr val="FF0000"/>
                </a:solidFill>
              </a:rPr>
              <a:t>с</a:t>
            </a:r>
            <a:r>
              <a:rPr lang="ru-RU" sz="2400" dirty="0"/>
              <a:t>бить, но не </a:t>
            </a:r>
            <a:r>
              <a:rPr lang="ru-RU" sz="2400" b="1" dirty="0" err="1">
                <a:solidFill>
                  <a:srgbClr val="FF0000"/>
                </a:solidFill>
              </a:rPr>
              <a:t>з</a:t>
            </a:r>
            <a:r>
              <a:rPr lang="ru-RU" sz="2400" dirty="0" err="1"/>
              <a:t>бить</a:t>
            </a:r>
            <a:r>
              <a:rPr lang="ru-RU" sz="2400" dirty="0"/>
              <a:t>)</a:t>
            </a:r>
          </a:p>
          <a:p>
            <a:pPr fontAlgn="base"/>
            <a:r>
              <a:rPr lang="ru-RU" sz="2400" dirty="0"/>
              <a:t>Если вы видите в слове приставку, состоящую из одной буквы, и выбираете между с- и з-, смело пишите с, так как приставки з- в русском языке нет:</a:t>
            </a:r>
          </a:p>
          <a:p>
            <a:pPr fontAlgn="base"/>
            <a:r>
              <a:rPr lang="ru-RU" sz="2400" b="1" dirty="0"/>
              <a:t>Примечание: </a:t>
            </a:r>
            <a:r>
              <a:rPr lang="ru-RU" sz="2400" dirty="0"/>
              <a:t> в словах приставка с- может стоять после приставки не-: </a:t>
            </a:r>
            <a:r>
              <a:rPr lang="ru-RU" sz="2400" b="1" dirty="0"/>
              <a:t>не</a:t>
            </a:r>
            <a:r>
              <a:rPr lang="ru-RU" sz="2400" b="1" dirty="0">
                <a:solidFill>
                  <a:srgbClr val="FF0000"/>
                </a:solidFill>
              </a:rPr>
              <a:t>с</a:t>
            </a:r>
            <a:r>
              <a:rPr lang="ru-RU" sz="2400" dirty="0"/>
              <a:t>говорчивый, </a:t>
            </a:r>
            <a:r>
              <a:rPr lang="ru-RU" sz="2400" b="1" dirty="0"/>
              <a:t>не</a:t>
            </a:r>
            <a:r>
              <a:rPr lang="ru-RU" sz="2400" b="1" dirty="0">
                <a:solidFill>
                  <a:srgbClr val="FF0000"/>
                </a:solidFill>
              </a:rPr>
              <a:t>с</a:t>
            </a:r>
            <a:r>
              <a:rPr lang="ru-RU" sz="2400" dirty="0"/>
              <a:t>гибаемый, </a:t>
            </a:r>
            <a:r>
              <a:rPr lang="ru-RU" sz="2400" b="1" dirty="0"/>
              <a:t>не</a:t>
            </a:r>
            <a:r>
              <a:rPr lang="ru-RU" sz="2400" b="1" dirty="0">
                <a:solidFill>
                  <a:srgbClr val="FF0000"/>
                </a:solidFill>
              </a:rPr>
              <a:t>с</a:t>
            </a:r>
            <a:r>
              <a:rPr lang="ru-RU" sz="2400" dirty="0"/>
              <a:t>держанный</a:t>
            </a:r>
          </a:p>
          <a:p>
            <a:pPr fontAlgn="base"/>
            <a:endParaRPr lang="ru-RU" sz="2400" dirty="0"/>
          </a:p>
          <a:p>
            <a:pPr fontAlgn="base"/>
            <a:r>
              <a:rPr lang="ru-RU" sz="2400" dirty="0"/>
              <a:t>Следует запомнить слова, в которых буква З является не</a:t>
            </a:r>
          </a:p>
          <a:p>
            <a:pPr fontAlgn="base"/>
            <a:r>
              <a:rPr lang="ru-RU" sz="2400" dirty="0"/>
              <a:t>приставкой, а частью корня: </a:t>
            </a:r>
            <a:r>
              <a:rPr lang="ru-RU" sz="2400" b="1" dirty="0">
                <a:solidFill>
                  <a:srgbClr val="FF0000"/>
                </a:solidFill>
              </a:rPr>
              <a:t>з</a:t>
            </a:r>
            <a:r>
              <a:rPr lang="ru-RU" sz="2400" dirty="0"/>
              <a:t>десь, </a:t>
            </a:r>
            <a:r>
              <a:rPr lang="ru-RU" sz="2400" b="1" dirty="0">
                <a:solidFill>
                  <a:srgbClr val="FF0000"/>
                </a:solidFill>
              </a:rPr>
              <a:t>з</a:t>
            </a:r>
            <a:r>
              <a:rPr lang="ru-RU" sz="2400" dirty="0"/>
              <a:t>дешний, </a:t>
            </a:r>
            <a:r>
              <a:rPr lang="ru-RU" sz="2400" b="1" dirty="0">
                <a:solidFill>
                  <a:srgbClr val="FF0000"/>
                </a:solidFill>
              </a:rPr>
              <a:t>з</a:t>
            </a:r>
            <a:r>
              <a:rPr lang="ru-RU" sz="2400" dirty="0"/>
              <a:t>доровье, вы</a:t>
            </a:r>
            <a:r>
              <a:rPr lang="ru-RU" sz="2400" b="1" dirty="0">
                <a:solidFill>
                  <a:srgbClr val="FF0000"/>
                </a:solidFill>
              </a:rPr>
              <a:t>з</a:t>
            </a:r>
            <a:r>
              <a:rPr lang="ru-RU" sz="2400" dirty="0"/>
              <a:t>дороветь, </a:t>
            </a:r>
            <a:r>
              <a:rPr lang="ru-RU" sz="2400" b="1" dirty="0">
                <a:solidFill>
                  <a:srgbClr val="FF0000"/>
                </a:solidFill>
              </a:rPr>
              <a:t>з</a:t>
            </a:r>
            <a:r>
              <a:rPr lang="ru-RU" sz="2400" dirty="0"/>
              <a:t>дание, не видно ни </a:t>
            </a:r>
            <a:r>
              <a:rPr lang="ru-RU" sz="2400" b="1" dirty="0">
                <a:solidFill>
                  <a:srgbClr val="FF0000"/>
                </a:solidFill>
              </a:rPr>
              <a:t>з</a:t>
            </a:r>
            <a:r>
              <a:rPr lang="ru-RU" sz="2400" dirty="0"/>
              <a:t>ги, </a:t>
            </a:r>
            <a:r>
              <a:rPr lang="ru-RU" sz="2400" b="1" dirty="0">
                <a:solidFill>
                  <a:srgbClr val="FF0000"/>
                </a:solidFill>
              </a:rPr>
              <a:t>з</a:t>
            </a:r>
            <a:r>
              <a:rPr lang="ru-RU" sz="2400" dirty="0"/>
              <a:t>дравствуйте</a:t>
            </a:r>
          </a:p>
        </p:txBody>
      </p:sp>
    </p:spTree>
    <p:extLst>
      <p:ext uri="{BB962C8B-B14F-4D97-AF65-F5344CB8AC3E}">
        <p14:creationId xmlns:p14="http://schemas.microsoft.com/office/powerpoint/2010/main" val="1838108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9144000" cy="6124754"/>
          </a:xfrm>
          <a:prstGeom prst="rect">
            <a:avLst/>
          </a:prstGeom>
        </p:spPr>
        <p:txBody>
          <a:bodyPr wrap="square">
            <a:spAutoFit/>
          </a:bodyPr>
          <a:lstStyle/>
          <a:p>
            <a:pPr algn="ctr" fontAlgn="base"/>
            <a:r>
              <a:rPr lang="ru-RU" sz="3200" b="1" dirty="0">
                <a:solidFill>
                  <a:srgbClr val="FF0000"/>
                </a:solidFill>
              </a:rPr>
              <a:t>Исключения и сложности </a:t>
            </a:r>
          </a:p>
          <a:p>
            <a:pPr fontAlgn="base"/>
            <a:r>
              <a:rPr lang="ru-RU" sz="2400" dirty="0"/>
              <a:t>Когда за приставками, оканчивающимися на согласную (с-, под-, об-, от-, над-, раз- и др.), следует два согласных звука, в конце приставки может появиться дополнительная гласная (это всегда буква </a:t>
            </a:r>
            <a:r>
              <a:rPr lang="ru-RU" sz="2400" b="1" dirty="0">
                <a:solidFill>
                  <a:srgbClr val="FF0000"/>
                </a:solidFill>
              </a:rPr>
              <a:t>о</a:t>
            </a:r>
            <a:r>
              <a:rPr lang="ru-RU" sz="2400" dirty="0"/>
              <a:t>): под</a:t>
            </a:r>
            <a:r>
              <a:rPr lang="ru-RU" sz="2400" b="1" dirty="0">
                <a:solidFill>
                  <a:srgbClr val="FF0000"/>
                </a:solidFill>
              </a:rPr>
              <a:t>о</a:t>
            </a:r>
            <a:r>
              <a:rPr lang="ru-RU" sz="2400" dirty="0"/>
              <a:t>рвать, об</a:t>
            </a:r>
            <a:r>
              <a:rPr lang="ru-RU" sz="2400" b="1" dirty="0">
                <a:solidFill>
                  <a:srgbClr val="FF0000"/>
                </a:solidFill>
              </a:rPr>
              <a:t>о</a:t>
            </a:r>
            <a:r>
              <a:rPr lang="ru-RU" sz="2400" dirty="0"/>
              <a:t>гнуть, от</a:t>
            </a:r>
            <a:r>
              <a:rPr lang="ru-RU" sz="2400" b="1" dirty="0">
                <a:solidFill>
                  <a:srgbClr val="FF0000"/>
                </a:solidFill>
              </a:rPr>
              <a:t>о</a:t>
            </a:r>
            <a:r>
              <a:rPr lang="ru-RU" sz="2400" dirty="0"/>
              <a:t>рвать, над</a:t>
            </a:r>
            <a:r>
              <a:rPr lang="ru-RU" sz="2400" b="1" dirty="0">
                <a:solidFill>
                  <a:srgbClr val="FF0000"/>
                </a:solidFill>
              </a:rPr>
              <a:t>о</a:t>
            </a:r>
            <a:r>
              <a:rPr lang="ru-RU" sz="2400" dirty="0"/>
              <a:t>рвать </a:t>
            </a:r>
          </a:p>
          <a:p>
            <a:pPr fontAlgn="base"/>
            <a:endParaRPr lang="ru-RU" sz="2400" dirty="0"/>
          </a:p>
          <a:p>
            <a:pPr fontAlgn="base"/>
            <a:r>
              <a:rPr lang="ru-RU" sz="2400" dirty="0"/>
              <a:t>Приставка </a:t>
            </a:r>
            <a:r>
              <a:rPr lang="ru-RU" sz="2400" b="1" dirty="0" err="1">
                <a:solidFill>
                  <a:srgbClr val="FF0000"/>
                </a:solidFill>
              </a:rPr>
              <a:t>пра</a:t>
            </a:r>
            <a:r>
              <a:rPr lang="ru-RU" sz="2400" b="1" dirty="0">
                <a:solidFill>
                  <a:srgbClr val="FF0000"/>
                </a:solidFill>
              </a:rPr>
              <a:t>- </a:t>
            </a:r>
            <a:r>
              <a:rPr lang="ru-RU" sz="2400" dirty="0"/>
              <a:t>пишется в тех случаях, когда вносит в слова значение:</a:t>
            </a:r>
          </a:p>
          <a:p>
            <a:pPr fontAlgn="base"/>
            <a:r>
              <a:rPr lang="ru-RU" sz="2400" dirty="0"/>
              <a:t>• «первоначальный, исконный, древний» (</a:t>
            </a:r>
            <a:r>
              <a:rPr lang="ru-RU" sz="2400" b="1" dirty="0">
                <a:solidFill>
                  <a:srgbClr val="FF0000"/>
                </a:solidFill>
              </a:rPr>
              <a:t>пра</a:t>
            </a:r>
            <a:r>
              <a:rPr lang="ru-RU" sz="2400" dirty="0"/>
              <a:t>родина, </a:t>
            </a:r>
            <a:r>
              <a:rPr lang="ru-RU" sz="2400" b="1" dirty="0">
                <a:solidFill>
                  <a:srgbClr val="FF0000"/>
                </a:solidFill>
              </a:rPr>
              <a:t>пра</a:t>
            </a:r>
            <a:r>
              <a:rPr lang="ru-RU" sz="2400" dirty="0"/>
              <a:t>язык, </a:t>
            </a:r>
            <a:r>
              <a:rPr lang="ru-RU" sz="2400" b="1" dirty="0" err="1">
                <a:solidFill>
                  <a:srgbClr val="FF0000"/>
                </a:solidFill>
              </a:rPr>
              <a:t>пра</a:t>
            </a:r>
            <a:r>
              <a:rPr lang="ru-RU" sz="2400" dirty="0" err="1"/>
              <a:t>славяне</a:t>
            </a:r>
            <a:r>
              <a:rPr lang="ru-RU" sz="2400" dirty="0"/>
              <a:t>, </a:t>
            </a:r>
            <a:r>
              <a:rPr lang="ru-RU" sz="2400" b="1" dirty="0" err="1">
                <a:solidFill>
                  <a:srgbClr val="FF0000"/>
                </a:solidFill>
              </a:rPr>
              <a:t>пра</a:t>
            </a:r>
            <a:r>
              <a:rPr lang="ru-RU" sz="2400" dirty="0" err="1"/>
              <a:t>память</a:t>
            </a:r>
            <a:r>
              <a:rPr lang="ru-RU" sz="2400" dirty="0"/>
              <a:t>);</a:t>
            </a:r>
          </a:p>
          <a:p>
            <a:pPr fontAlgn="base"/>
            <a:r>
              <a:rPr lang="ru-RU" sz="2400" dirty="0"/>
              <a:t>• «степень родства» (</a:t>
            </a:r>
            <a:r>
              <a:rPr lang="ru-RU" sz="2400" b="1" dirty="0">
                <a:solidFill>
                  <a:srgbClr val="FF0000"/>
                </a:solidFill>
              </a:rPr>
              <a:t>пра</a:t>
            </a:r>
            <a:r>
              <a:rPr lang="ru-RU" sz="2400" dirty="0"/>
              <a:t>бабушка, </a:t>
            </a:r>
            <a:r>
              <a:rPr lang="ru-RU" sz="2400" b="1" dirty="0">
                <a:solidFill>
                  <a:srgbClr val="FF0000"/>
                </a:solidFill>
              </a:rPr>
              <a:t>пра</a:t>
            </a:r>
            <a:r>
              <a:rPr lang="ru-RU" sz="2400" dirty="0"/>
              <a:t>дедушка, </a:t>
            </a:r>
            <a:r>
              <a:rPr lang="ru-RU" sz="2400" b="1" dirty="0">
                <a:solidFill>
                  <a:srgbClr val="FF0000"/>
                </a:solidFill>
              </a:rPr>
              <a:t>пра</a:t>
            </a:r>
            <a:r>
              <a:rPr lang="ru-RU" sz="2400" dirty="0"/>
              <a:t>правнучка);</a:t>
            </a:r>
          </a:p>
          <a:p>
            <a:pPr fontAlgn="base"/>
            <a:r>
              <a:rPr lang="ru-RU" sz="2400" dirty="0"/>
              <a:t>• «имеющий отношение к предкам» (праотцы, праматерь, прародители).</a:t>
            </a:r>
          </a:p>
          <a:p>
            <a:pPr fontAlgn="base"/>
            <a:r>
              <a:rPr lang="ru-RU" sz="2400" b="1" dirty="0"/>
              <a:t>Примечание: </a:t>
            </a:r>
            <a:r>
              <a:rPr lang="ru-RU" sz="2400" dirty="0"/>
              <a:t>в остальных случаях пишется приставка </a:t>
            </a:r>
            <a:r>
              <a:rPr lang="ru-RU" sz="2400" b="1" dirty="0">
                <a:solidFill>
                  <a:srgbClr val="FF0000"/>
                </a:solidFill>
              </a:rPr>
              <a:t>про-</a:t>
            </a:r>
            <a:r>
              <a:rPr lang="ru-RU" sz="2400" dirty="0"/>
              <a:t>: </a:t>
            </a:r>
            <a:r>
              <a:rPr lang="ru-RU" sz="2400" b="1" dirty="0">
                <a:solidFill>
                  <a:srgbClr val="FF0000"/>
                </a:solidFill>
              </a:rPr>
              <a:t>про</a:t>
            </a:r>
            <a:r>
              <a:rPr lang="ru-RU" sz="2400" dirty="0"/>
              <a:t>образ, </a:t>
            </a:r>
            <a:r>
              <a:rPr lang="ru-RU" sz="2400" b="1" dirty="0">
                <a:solidFill>
                  <a:srgbClr val="FF0000"/>
                </a:solidFill>
              </a:rPr>
              <a:t>про</a:t>
            </a:r>
            <a:r>
              <a:rPr lang="ru-RU" sz="2400" dirty="0"/>
              <a:t>ректор, </a:t>
            </a:r>
            <a:r>
              <a:rPr lang="ru-RU" sz="2400" b="1" dirty="0">
                <a:solidFill>
                  <a:srgbClr val="FF0000"/>
                </a:solidFill>
              </a:rPr>
              <a:t>про</a:t>
            </a:r>
            <a:r>
              <a:rPr lang="ru-RU" sz="2400" dirty="0"/>
              <a:t>видец и др.</a:t>
            </a:r>
          </a:p>
          <a:p>
            <a:pPr fontAlgn="base"/>
            <a:endParaRPr lang="ru-RU" sz="2400" dirty="0"/>
          </a:p>
        </p:txBody>
      </p:sp>
    </p:spTree>
    <p:extLst>
      <p:ext uri="{BB962C8B-B14F-4D97-AF65-F5344CB8AC3E}">
        <p14:creationId xmlns:p14="http://schemas.microsoft.com/office/powerpoint/2010/main" val="558832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892480" cy="6863417"/>
          </a:xfrm>
          <a:prstGeom prst="rect">
            <a:avLst/>
          </a:prstGeom>
        </p:spPr>
        <p:txBody>
          <a:bodyPr wrap="square">
            <a:spAutoFit/>
          </a:bodyPr>
          <a:lstStyle/>
          <a:p>
            <a:pPr algn="ctr" fontAlgn="base"/>
            <a:r>
              <a:rPr lang="ru-RU" sz="3200" b="1" dirty="0">
                <a:solidFill>
                  <a:srgbClr val="FF0000"/>
                </a:solidFill>
              </a:rPr>
              <a:t>Исключения и сложности</a:t>
            </a:r>
          </a:p>
          <a:p>
            <a:pPr fontAlgn="base"/>
            <a:r>
              <a:rPr lang="ru-RU" sz="2400" b="1" i="1" dirty="0"/>
              <a:t>ПРИСТАВКА НЕДО- И ЧАСТИЦА НЕ С ПРИСТАВКОЙ ДО-</a:t>
            </a:r>
            <a:endParaRPr lang="ru-RU" sz="2400" dirty="0"/>
          </a:p>
          <a:p>
            <a:r>
              <a:rPr lang="ru-RU" sz="2400" b="1" dirty="0"/>
              <a:t>ПРИСТАВКА </a:t>
            </a:r>
            <a:r>
              <a:rPr lang="ru-RU" sz="2400" b="1" dirty="0">
                <a:solidFill>
                  <a:srgbClr val="FF0000"/>
                </a:solidFill>
              </a:rPr>
              <a:t>НЕДО</a:t>
            </a:r>
            <a:r>
              <a:rPr lang="ru-RU" sz="2400" dirty="0">
                <a:solidFill>
                  <a:srgbClr val="FF0000"/>
                </a:solidFill>
              </a:rPr>
              <a:t>—</a:t>
            </a:r>
          </a:p>
          <a:p>
            <a:r>
              <a:rPr lang="ru-RU" sz="2400" dirty="0"/>
              <a:t>(в значении «</a:t>
            </a:r>
            <a:r>
              <a:rPr lang="ru-RU" sz="2400" u="sng" dirty="0"/>
              <a:t>мало</a:t>
            </a:r>
            <a:r>
              <a:rPr lang="ru-RU" sz="2400" dirty="0"/>
              <a:t>», имеет антоним с ПЕРЕ-)</a:t>
            </a:r>
          </a:p>
          <a:p>
            <a:r>
              <a:rPr lang="ru-RU" sz="2400" dirty="0"/>
              <a:t>Значение </a:t>
            </a:r>
            <a:r>
              <a:rPr lang="ru-RU" sz="2400" u="sng" dirty="0"/>
              <a:t>недостаточности</a:t>
            </a:r>
            <a:r>
              <a:rPr lang="ru-RU" sz="2400" dirty="0"/>
              <a:t> действия:</a:t>
            </a:r>
          </a:p>
          <a:p>
            <a:r>
              <a:rPr lang="ru-RU" sz="2400" dirty="0"/>
              <a:t>завершить действие НЕВОЗМОЖНО!</a:t>
            </a:r>
          </a:p>
          <a:p>
            <a:r>
              <a:rPr lang="ru-RU" sz="2400" b="1" dirty="0"/>
              <a:t>недоедать</a:t>
            </a:r>
            <a:r>
              <a:rPr lang="ru-RU" sz="2400" dirty="0"/>
              <a:t> (голодать) – антоним: переедать</a:t>
            </a:r>
          </a:p>
          <a:p>
            <a:r>
              <a:rPr lang="ru-RU" sz="2400" b="1" dirty="0"/>
              <a:t>недоглядеть за больным</a:t>
            </a:r>
            <a:r>
              <a:rPr lang="ru-RU" sz="2400" dirty="0"/>
              <a:t> (нельзя доглядеть за больным)</a:t>
            </a:r>
          </a:p>
          <a:p>
            <a:r>
              <a:rPr lang="ru-RU" sz="2400" b="1" dirty="0"/>
              <a:t>недосмотреть за ребенком</a:t>
            </a:r>
            <a:r>
              <a:rPr lang="ru-RU" sz="2400" dirty="0"/>
              <a:t> (нельзя досмотреть за ребенком)</a:t>
            </a:r>
          </a:p>
          <a:p>
            <a:endParaRPr lang="ru-RU" sz="2400" dirty="0"/>
          </a:p>
          <a:p>
            <a:r>
              <a:rPr lang="ru-RU" sz="2400" b="1" dirty="0"/>
              <a:t>ЧАСТИЦА </a:t>
            </a:r>
            <a:r>
              <a:rPr lang="ru-RU" sz="2400" b="1" dirty="0">
                <a:solidFill>
                  <a:srgbClr val="FF0000"/>
                </a:solidFill>
              </a:rPr>
              <a:t>НЕ</a:t>
            </a:r>
            <a:r>
              <a:rPr lang="ru-RU" sz="2400" b="1" dirty="0"/>
              <a:t> С ПРИСТАВКОЙ </a:t>
            </a:r>
            <a:r>
              <a:rPr lang="ru-RU" sz="2400" b="1" dirty="0">
                <a:solidFill>
                  <a:srgbClr val="FF0000"/>
                </a:solidFill>
              </a:rPr>
              <a:t>ДО-</a:t>
            </a:r>
          </a:p>
          <a:p>
            <a:r>
              <a:rPr lang="ru-RU" sz="2400" dirty="0"/>
              <a:t>(в значении «</a:t>
            </a:r>
            <a:r>
              <a:rPr lang="ru-RU" sz="2400" u="sng" dirty="0"/>
              <a:t>сделал не до конца</a:t>
            </a:r>
            <a:r>
              <a:rPr lang="ru-RU" sz="2400" dirty="0"/>
              <a:t>»).</a:t>
            </a:r>
          </a:p>
          <a:p>
            <a:r>
              <a:rPr lang="ru-RU" sz="2400" dirty="0"/>
              <a:t>Значение </a:t>
            </a:r>
            <a:r>
              <a:rPr lang="ru-RU" sz="2400" u="sng" dirty="0"/>
              <a:t>незавершённости</a:t>
            </a:r>
            <a:r>
              <a:rPr lang="ru-RU" sz="2400" dirty="0"/>
              <a:t> действия:</a:t>
            </a:r>
          </a:p>
          <a:p>
            <a:r>
              <a:rPr lang="ru-RU" sz="2400" dirty="0"/>
              <a:t>завершить действие ВОЗМОЖНО!</a:t>
            </a:r>
          </a:p>
          <a:p>
            <a:r>
              <a:rPr lang="ru-RU" sz="2400" b="1" dirty="0"/>
              <a:t>не доедать суп из-за спешки </a:t>
            </a:r>
            <a:r>
              <a:rPr lang="ru-RU" sz="2400" dirty="0"/>
              <a:t>(можно потом доесть)</a:t>
            </a:r>
            <a:r>
              <a:rPr lang="ru-RU" sz="2400" b="1" dirty="0"/>
              <a:t> </a:t>
            </a:r>
            <a:endParaRPr lang="ru-RU" sz="2400" dirty="0"/>
          </a:p>
          <a:p>
            <a:r>
              <a:rPr lang="ru-RU" sz="2400" b="1" dirty="0"/>
              <a:t>не доглядеть спектакль</a:t>
            </a:r>
            <a:r>
              <a:rPr lang="ru-RU" sz="2400" dirty="0"/>
              <a:t> (можно доглядеть в следующий раз)</a:t>
            </a:r>
          </a:p>
          <a:p>
            <a:r>
              <a:rPr lang="ru-RU" sz="2400" b="1" dirty="0"/>
              <a:t>не досмотреть фильм</a:t>
            </a:r>
            <a:r>
              <a:rPr lang="ru-RU" sz="2400" dirty="0"/>
              <a:t> (можно вернуться и досмотреть его)</a:t>
            </a:r>
          </a:p>
          <a:p>
            <a:pPr fontAlgn="base"/>
            <a:endParaRPr lang="ru-RU" sz="2400" dirty="0"/>
          </a:p>
        </p:txBody>
      </p:sp>
    </p:spTree>
    <p:extLst>
      <p:ext uri="{BB962C8B-B14F-4D97-AF65-F5344CB8AC3E}">
        <p14:creationId xmlns:p14="http://schemas.microsoft.com/office/powerpoint/2010/main" val="1729792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017306"/>
          </a:xfrm>
          <a:prstGeom prst="rect">
            <a:avLst/>
          </a:prstGeom>
        </p:spPr>
        <p:txBody>
          <a:bodyPr wrap="square">
            <a:spAutoFit/>
          </a:bodyPr>
          <a:lstStyle/>
          <a:p>
            <a:pPr fontAlgn="base"/>
            <a:r>
              <a:rPr lang="ru-RU" sz="2400" b="1" dirty="0"/>
              <a:t>       </a:t>
            </a:r>
            <a:r>
              <a:rPr lang="ru-RU" sz="2400" b="1" dirty="0">
                <a:solidFill>
                  <a:srgbClr val="FF0000"/>
                </a:solidFill>
              </a:rPr>
              <a:t>3.Правописание И - Ы после приставок</a:t>
            </a:r>
          </a:p>
          <a:p>
            <a:pPr fontAlgn="base"/>
            <a:r>
              <a:rPr lang="ru-RU" sz="2400" dirty="0"/>
              <a:t/>
            </a:r>
            <a:br>
              <a:rPr lang="ru-RU" sz="2400" dirty="0"/>
            </a:br>
            <a:r>
              <a:rPr lang="ru-RU" sz="2400" b="1" dirty="0">
                <a:solidFill>
                  <a:srgbClr val="FF0000"/>
                </a:solidFill>
              </a:rPr>
              <a:t>Ы: </a:t>
            </a:r>
            <a:r>
              <a:rPr lang="ru-RU" sz="2400" dirty="0"/>
              <a:t>после </a:t>
            </a:r>
            <a:r>
              <a:rPr lang="ru-RU" sz="2400" u="sng" dirty="0"/>
              <a:t>русских</a:t>
            </a:r>
            <a:r>
              <a:rPr lang="ru-RU" sz="2400" dirty="0"/>
              <a:t> приставок, оканчивающихся на согласную, если однокоренное слово начинается на </a:t>
            </a:r>
            <a:r>
              <a:rPr lang="ru-RU" sz="2400" b="1" dirty="0"/>
              <a:t>И</a:t>
            </a:r>
            <a:r>
              <a:rPr lang="ru-RU" sz="2400" dirty="0"/>
              <a:t>, кроме МЕЖ- И СВЕРХ-: </a:t>
            </a:r>
            <a:r>
              <a:rPr lang="ru-RU" sz="2400" u="sng" dirty="0"/>
              <a:t>без</a:t>
            </a:r>
            <a:r>
              <a:rPr lang="ru-RU" sz="2400" dirty="0">
                <a:solidFill>
                  <a:srgbClr val="FF0000"/>
                </a:solidFill>
              </a:rPr>
              <a:t>ы</a:t>
            </a:r>
            <a:r>
              <a:rPr lang="ru-RU" sz="2400" dirty="0"/>
              <a:t>нтересный, </a:t>
            </a:r>
            <a:r>
              <a:rPr lang="ru-RU" sz="2400" u="sng" dirty="0"/>
              <a:t>под</a:t>
            </a:r>
            <a:r>
              <a:rPr lang="ru-RU" sz="2400" dirty="0">
                <a:solidFill>
                  <a:srgbClr val="FF0000"/>
                </a:solidFill>
              </a:rPr>
              <a:t>ы</a:t>
            </a:r>
            <a:r>
              <a:rPr lang="ru-RU" sz="2400" dirty="0"/>
              <a:t>грать, </a:t>
            </a:r>
            <a:r>
              <a:rPr lang="ru-RU" sz="2400" u="sng" dirty="0"/>
              <a:t>раз</a:t>
            </a:r>
            <a:r>
              <a:rPr lang="ru-RU" sz="2400" dirty="0">
                <a:solidFill>
                  <a:srgbClr val="FF0000"/>
                </a:solidFill>
              </a:rPr>
              <a:t>ы</a:t>
            </a:r>
            <a:r>
              <a:rPr lang="ru-RU" sz="2400" dirty="0"/>
              <a:t>скивать, но </a:t>
            </a:r>
            <a:r>
              <a:rPr lang="ru-RU" sz="2400" u="sng" dirty="0"/>
              <a:t>меж</a:t>
            </a:r>
            <a:r>
              <a:rPr lang="ru-RU" sz="2400" dirty="0">
                <a:solidFill>
                  <a:srgbClr val="FF0000"/>
                </a:solidFill>
              </a:rPr>
              <a:t>и</a:t>
            </a:r>
            <a:r>
              <a:rPr lang="ru-RU" sz="2400" dirty="0"/>
              <a:t>нститутский, </a:t>
            </a:r>
            <a:r>
              <a:rPr lang="ru-RU" sz="2400" u="sng" dirty="0"/>
              <a:t>сверх</a:t>
            </a:r>
            <a:r>
              <a:rPr lang="ru-RU" sz="2400" dirty="0">
                <a:solidFill>
                  <a:srgbClr val="FF0000"/>
                </a:solidFill>
              </a:rPr>
              <a:t>и</a:t>
            </a:r>
            <a:r>
              <a:rPr lang="ru-RU" sz="2400" dirty="0"/>
              <a:t>нтересный.</a:t>
            </a:r>
          </a:p>
          <a:p>
            <a:pPr fontAlgn="base"/>
            <a:r>
              <a:rPr lang="ru-RU" sz="2400" dirty="0"/>
              <a:t/>
            </a:r>
            <a:br>
              <a:rPr lang="ru-RU" sz="2400" dirty="0"/>
            </a:br>
            <a:r>
              <a:rPr lang="ru-RU" sz="2400" b="1" dirty="0">
                <a:solidFill>
                  <a:srgbClr val="FF0000"/>
                </a:solidFill>
              </a:rPr>
              <a:t>И:</a:t>
            </a:r>
            <a:r>
              <a:rPr lang="ru-RU" sz="2400" b="1" dirty="0"/>
              <a:t> </a:t>
            </a:r>
            <a:r>
              <a:rPr lang="ru-RU" sz="2400" dirty="0"/>
              <a:t>после русских приставок, оканчивающихся на гласную (</a:t>
            </a:r>
            <a:r>
              <a:rPr lang="ru-RU" sz="2400" dirty="0">
                <a:solidFill>
                  <a:srgbClr val="FF0000"/>
                </a:solidFill>
              </a:rPr>
              <a:t>по</a:t>
            </a:r>
            <a:r>
              <a:rPr lang="ru-RU" sz="2400" dirty="0"/>
              <a:t>играть, </a:t>
            </a:r>
            <a:r>
              <a:rPr lang="ru-RU" sz="2400" dirty="0">
                <a:solidFill>
                  <a:srgbClr val="FF0000"/>
                </a:solidFill>
              </a:rPr>
              <a:t>по</a:t>
            </a:r>
            <a:r>
              <a:rPr lang="ru-RU" sz="2400" dirty="0"/>
              <a:t>искать)</a:t>
            </a:r>
          </a:p>
          <a:p>
            <a:pPr fontAlgn="base"/>
            <a:r>
              <a:rPr lang="ru-RU" sz="2400" dirty="0"/>
              <a:t>после приставок МЕЖ- и СВЕРХ- (сверх</a:t>
            </a:r>
            <a:r>
              <a:rPr lang="ru-RU" sz="2400" dirty="0">
                <a:solidFill>
                  <a:srgbClr val="FF0000"/>
                </a:solidFill>
              </a:rPr>
              <a:t>и</a:t>
            </a:r>
            <a:r>
              <a:rPr lang="ru-RU" sz="2400" dirty="0"/>
              <a:t>нтересный, меж</a:t>
            </a:r>
            <a:r>
              <a:rPr lang="ru-RU" sz="2400" dirty="0">
                <a:solidFill>
                  <a:srgbClr val="FF0000"/>
                </a:solidFill>
              </a:rPr>
              <a:t>и</a:t>
            </a:r>
            <a:r>
              <a:rPr lang="ru-RU" sz="2400" dirty="0"/>
              <a:t>нститутский)</a:t>
            </a:r>
          </a:p>
          <a:p>
            <a:pPr fontAlgn="base"/>
            <a:r>
              <a:rPr lang="ru-RU" sz="2400" dirty="0"/>
              <a:t>в слове ВЗИМАТЬ </a:t>
            </a:r>
          </a:p>
          <a:p>
            <a:pPr fontAlgn="base"/>
            <a:r>
              <a:rPr lang="ru-RU" sz="2400" dirty="0"/>
              <a:t>в сложносокращенных словах (пед</a:t>
            </a:r>
            <a:r>
              <a:rPr lang="ru-RU" sz="2400" dirty="0">
                <a:solidFill>
                  <a:srgbClr val="FF0000"/>
                </a:solidFill>
              </a:rPr>
              <a:t>и</a:t>
            </a:r>
            <a:r>
              <a:rPr lang="ru-RU" sz="2400" dirty="0"/>
              <a:t>нститут, спорт</a:t>
            </a:r>
            <a:r>
              <a:rPr lang="ru-RU" sz="2400" dirty="0">
                <a:solidFill>
                  <a:srgbClr val="FF0000"/>
                </a:solidFill>
              </a:rPr>
              <a:t>и</a:t>
            </a:r>
            <a:r>
              <a:rPr lang="ru-RU" sz="2400" dirty="0"/>
              <a:t>нвентарь) </a:t>
            </a:r>
          </a:p>
          <a:p>
            <a:pPr fontAlgn="base"/>
            <a:r>
              <a:rPr lang="ru-RU" sz="2400" dirty="0"/>
              <a:t>после </a:t>
            </a:r>
            <a:r>
              <a:rPr lang="ru-RU" sz="2400" u="sng" dirty="0"/>
              <a:t>иноязычных</a:t>
            </a:r>
            <a:r>
              <a:rPr lang="ru-RU" sz="2400" dirty="0"/>
              <a:t> приставок и частиц (пан-, супер-, </a:t>
            </a:r>
            <a:r>
              <a:rPr lang="ru-RU" sz="2400" dirty="0" err="1"/>
              <a:t>суб</a:t>
            </a:r>
            <a:r>
              <a:rPr lang="ru-RU" sz="2400" dirty="0"/>
              <a:t>-, транс-, контр- и т.п.) (пан</a:t>
            </a:r>
            <a:r>
              <a:rPr lang="ru-RU" sz="2400" dirty="0">
                <a:solidFill>
                  <a:srgbClr val="FF0000"/>
                </a:solidFill>
              </a:rPr>
              <a:t>и</a:t>
            </a:r>
            <a:r>
              <a:rPr lang="ru-RU" sz="2400" dirty="0"/>
              <a:t>сламизм, </a:t>
            </a:r>
            <a:r>
              <a:rPr lang="ru-RU" sz="2400" dirty="0" err="1"/>
              <a:t>транс</a:t>
            </a:r>
            <a:r>
              <a:rPr lang="ru-RU" sz="2400" dirty="0" err="1">
                <a:solidFill>
                  <a:srgbClr val="FF0000"/>
                </a:solidFill>
              </a:rPr>
              <a:t>и</a:t>
            </a:r>
            <a:r>
              <a:rPr lang="ru-RU" sz="2400" dirty="0" err="1"/>
              <a:t>ордания</a:t>
            </a:r>
            <a:r>
              <a:rPr lang="ru-RU" sz="2400" dirty="0"/>
              <a:t>, контр</a:t>
            </a:r>
            <a:r>
              <a:rPr lang="ru-RU" sz="2400" dirty="0">
                <a:solidFill>
                  <a:srgbClr val="FF0000"/>
                </a:solidFill>
              </a:rPr>
              <a:t>и</a:t>
            </a:r>
            <a:r>
              <a:rPr lang="ru-RU" sz="2400" dirty="0"/>
              <a:t>гра) </a:t>
            </a:r>
          </a:p>
          <a:p>
            <a:pPr fontAlgn="base"/>
            <a:r>
              <a:rPr lang="ru-RU" sz="2400" dirty="0"/>
              <a:t>после числительных двух-, трех-, четырех- (</a:t>
            </a:r>
            <a:r>
              <a:rPr lang="ru-RU" sz="2400" dirty="0" err="1"/>
              <a:t>двух</a:t>
            </a:r>
            <a:r>
              <a:rPr lang="ru-RU" sz="2400" dirty="0" err="1">
                <a:solidFill>
                  <a:srgbClr val="FF0000"/>
                </a:solidFill>
              </a:rPr>
              <a:t>и</a:t>
            </a:r>
            <a:r>
              <a:rPr lang="ru-RU" sz="2400" dirty="0" err="1"/>
              <a:t>гольный</a:t>
            </a:r>
            <a:r>
              <a:rPr lang="ru-RU" sz="2400" dirty="0"/>
              <a:t>, </a:t>
            </a:r>
            <a:r>
              <a:rPr lang="ru-RU" sz="2400" dirty="0" err="1"/>
              <a:t>трех</a:t>
            </a:r>
            <a:r>
              <a:rPr lang="ru-RU" sz="2400" dirty="0" err="1">
                <a:solidFill>
                  <a:srgbClr val="FF0000"/>
                </a:solidFill>
              </a:rPr>
              <a:t>и</a:t>
            </a:r>
            <a:r>
              <a:rPr lang="ru-RU" sz="2400" dirty="0" err="1"/>
              <a:t>мпульсный</a:t>
            </a:r>
            <a:r>
              <a:rPr lang="ru-RU" sz="2400" dirty="0"/>
              <a:t>)</a:t>
            </a:r>
          </a:p>
          <a:p>
            <a:r>
              <a:rPr lang="ru-RU" sz="2400" dirty="0"/>
              <a:t/>
            </a:r>
            <a:br>
              <a:rPr lang="ru-RU" sz="2400" dirty="0"/>
            </a:b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784976" cy="7632859"/>
          </a:xfrm>
          <a:prstGeom prst="rect">
            <a:avLst/>
          </a:prstGeom>
        </p:spPr>
        <p:txBody>
          <a:bodyPr wrap="square">
            <a:spAutoFit/>
          </a:bodyPr>
          <a:lstStyle/>
          <a:p>
            <a:pPr fontAlgn="base"/>
            <a:r>
              <a:rPr lang="ru-RU" sz="2400" b="1" dirty="0">
                <a:solidFill>
                  <a:srgbClr val="FF0000"/>
                </a:solidFill>
              </a:rPr>
              <a:t>4.Разделительный Ъ и Ь</a:t>
            </a:r>
            <a:r>
              <a:rPr lang="ru-RU" sz="2000" dirty="0">
                <a:solidFill>
                  <a:srgbClr val="FF0000"/>
                </a:solidFill>
              </a:rPr>
              <a:t/>
            </a:r>
            <a:br>
              <a:rPr lang="ru-RU" sz="2000" dirty="0">
                <a:solidFill>
                  <a:srgbClr val="FF0000"/>
                </a:solidFill>
              </a:rPr>
            </a:br>
            <a:r>
              <a:rPr lang="ru-RU" sz="2800" b="1" dirty="0"/>
              <a:t> </a:t>
            </a:r>
            <a:r>
              <a:rPr lang="ru-RU" sz="2400" b="1" dirty="0"/>
              <a:t>Ъ пишется:</a:t>
            </a:r>
            <a:r>
              <a:rPr lang="ru-RU" sz="2400" dirty="0"/>
              <a:t> </a:t>
            </a:r>
          </a:p>
          <a:p>
            <a:pPr lvl="0"/>
            <a:r>
              <a:rPr lang="ru-RU" sz="2800" dirty="0">
                <a:latin typeface="Cambria" panose="02040503050406030204" pitchFamily="18" charset="0"/>
              </a:rPr>
              <a:t>1)после русских и иноязычных приставок, оканчивающихся на согласную перед </a:t>
            </a:r>
            <a:r>
              <a:rPr lang="ru-RU" sz="2800" b="1" dirty="0">
                <a:latin typeface="Cambria" panose="02040503050406030204" pitchFamily="18" charset="0"/>
              </a:rPr>
              <a:t>Е, Ё, Ю, Я</a:t>
            </a:r>
            <a:r>
              <a:rPr lang="ru-RU" sz="2800" dirty="0">
                <a:latin typeface="Cambria" panose="02040503050406030204" pitchFamily="18" charset="0"/>
              </a:rPr>
              <a:t>: </a:t>
            </a:r>
            <a:r>
              <a:rPr lang="ru-RU" sz="2800" u="sng" dirty="0">
                <a:latin typeface="Cambria" panose="02040503050406030204" pitchFamily="18" charset="0"/>
              </a:rPr>
              <a:t>под</a:t>
            </a:r>
            <a:r>
              <a:rPr lang="ru-RU" sz="2800" dirty="0">
                <a:solidFill>
                  <a:srgbClr val="FF0000"/>
                </a:solidFill>
                <a:latin typeface="Cambria" panose="02040503050406030204" pitchFamily="18" charset="0"/>
              </a:rPr>
              <a:t>ъ</a:t>
            </a:r>
            <a:r>
              <a:rPr lang="ru-RU" sz="2800" dirty="0">
                <a:solidFill>
                  <a:srgbClr val="00B050"/>
                </a:solidFill>
                <a:latin typeface="Cambria" panose="02040503050406030204" pitchFamily="18" charset="0"/>
              </a:rPr>
              <a:t>ё</a:t>
            </a:r>
            <a:r>
              <a:rPr lang="ru-RU" sz="2800" dirty="0">
                <a:latin typeface="Cambria" panose="02040503050406030204" pitchFamily="18" charset="0"/>
              </a:rPr>
              <a:t>м, </a:t>
            </a:r>
            <a:r>
              <a:rPr lang="ru-RU" sz="2800" u="sng" dirty="0">
                <a:latin typeface="Cambria" panose="02040503050406030204" pitchFamily="18" charset="0"/>
              </a:rPr>
              <a:t>раз</a:t>
            </a:r>
            <a:r>
              <a:rPr lang="ru-RU" sz="2800" b="1" dirty="0">
                <a:latin typeface="Cambria" panose="02040503050406030204" pitchFamily="18" charset="0"/>
              </a:rPr>
              <a:t>ъ</a:t>
            </a:r>
            <a:r>
              <a:rPr lang="ru-RU" sz="2800" dirty="0">
                <a:solidFill>
                  <a:srgbClr val="00B050"/>
                </a:solidFill>
                <a:latin typeface="Cambria" panose="02040503050406030204" pitchFamily="18" charset="0"/>
              </a:rPr>
              <a:t>е</a:t>
            </a:r>
            <a:r>
              <a:rPr lang="ru-RU" sz="2800" dirty="0">
                <a:latin typeface="Cambria" panose="02040503050406030204" pitchFamily="18" charset="0"/>
              </a:rPr>
              <a:t>зд, </a:t>
            </a:r>
            <a:r>
              <a:rPr lang="ru-RU" sz="2800" u="sng" dirty="0">
                <a:solidFill>
                  <a:srgbClr val="000000"/>
                </a:solidFill>
                <a:ea typeface="Times New Roman" panose="02020603050405020304" pitchFamily="18" charset="0"/>
              </a:rPr>
              <a:t>транс</a:t>
            </a:r>
            <a:r>
              <a:rPr lang="ru-RU" sz="2800" dirty="0">
                <a:solidFill>
                  <a:srgbClr val="FF0000"/>
                </a:solidFill>
                <a:ea typeface="Times New Roman" panose="02020603050405020304" pitchFamily="18" charset="0"/>
              </a:rPr>
              <a:t>ъ</a:t>
            </a:r>
            <a:r>
              <a:rPr lang="ru-RU" sz="2800" dirty="0">
                <a:solidFill>
                  <a:srgbClr val="00B050"/>
                </a:solidFill>
                <a:ea typeface="Times New Roman" panose="02020603050405020304" pitchFamily="18" charset="0"/>
              </a:rPr>
              <a:t>е</a:t>
            </a:r>
            <a:r>
              <a:rPr lang="ru-RU" sz="2800" dirty="0">
                <a:solidFill>
                  <a:srgbClr val="000000"/>
                </a:solidFill>
                <a:ea typeface="Times New Roman" panose="02020603050405020304" pitchFamily="18" charset="0"/>
              </a:rPr>
              <a:t>вропейский, </a:t>
            </a:r>
            <a:r>
              <a:rPr lang="ru-RU" sz="2800" u="sng" dirty="0">
                <a:solidFill>
                  <a:srgbClr val="000000"/>
                </a:solidFill>
                <a:ea typeface="Times New Roman" panose="02020603050405020304" pitchFamily="18" charset="0"/>
              </a:rPr>
              <a:t>суб</a:t>
            </a:r>
            <a:r>
              <a:rPr lang="ru-RU" sz="2800" dirty="0">
                <a:solidFill>
                  <a:srgbClr val="FF0000"/>
                </a:solidFill>
                <a:ea typeface="Times New Roman" panose="02020603050405020304" pitchFamily="18" charset="0"/>
              </a:rPr>
              <a:t>ъ</a:t>
            </a:r>
            <a:r>
              <a:rPr lang="ru-RU" sz="2800" dirty="0">
                <a:solidFill>
                  <a:srgbClr val="00B050"/>
                </a:solidFill>
                <a:ea typeface="Times New Roman" panose="02020603050405020304" pitchFamily="18" charset="0"/>
              </a:rPr>
              <a:t>е</a:t>
            </a:r>
            <a:r>
              <a:rPr lang="ru-RU" sz="2800" dirty="0">
                <a:solidFill>
                  <a:srgbClr val="000000"/>
                </a:solidFill>
                <a:ea typeface="Times New Roman" panose="02020603050405020304" pitchFamily="18" charset="0"/>
              </a:rPr>
              <a:t>кт.</a:t>
            </a:r>
          </a:p>
          <a:p>
            <a:pPr fontAlgn="base"/>
            <a:endParaRPr lang="ru-RU" sz="2800" dirty="0">
              <a:latin typeface="Cambria" panose="02040503050406030204" pitchFamily="18" charset="0"/>
            </a:endParaRPr>
          </a:p>
          <a:p>
            <a:pPr fontAlgn="base"/>
            <a:r>
              <a:rPr lang="ru-RU" sz="2800" dirty="0"/>
              <a:t>2) после иностранных приставок, которые в русском языке не выделяются как приставки: ад</a:t>
            </a:r>
            <a:r>
              <a:rPr lang="ru-RU" sz="2800" dirty="0">
                <a:solidFill>
                  <a:srgbClr val="FF0000"/>
                </a:solidFill>
              </a:rPr>
              <a:t>ъ</a:t>
            </a:r>
            <a:r>
              <a:rPr lang="ru-RU" sz="2800" dirty="0"/>
              <a:t>ютант, фельд</a:t>
            </a:r>
            <a:r>
              <a:rPr lang="ru-RU" sz="2800" dirty="0">
                <a:solidFill>
                  <a:srgbClr val="FF0000"/>
                </a:solidFill>
              </a:rPr>
              <a:t>ъ</a:t>
            </a:r>
            <a:r>
              <a:rPr lang="ru-RU" sz="2800" dirty="0"/>
              <a:t>егерь, ин</a:t>
            </a:r>
            <a:r>
              <a:rPr lang="ru-RU" sz="2800" dirty="0">
                <a:solidFill>
                  <a:srgbClr val="FF0000"/>
                </a:solidFill>
              </a:rPr>
              <a:t>ъ</a:t>
            </a:r>
            <a:r>
              <a:rPr lang="ru-RU" sz="2800" dirty="0"/>
              <a:t>екция, кон</a:t>
            </a:r>
            <a:r>
              <a:rPr lang="ru-RU" sz="2800" dirty="0">
                <a:solidFill>
                  <a:srgbClr val="FF0000"/>
                </a:solidFill>
              </a:rPr>
              <a:t>ъ</a:t>
            </a:r>
            <a:r>
              <a:rPr lang="ru-RU" sz="2800" dirty="0"/>
              <a:t>юнктура.</a:t>
            </a:r>
          </a:p>
          <a:p>
            <a:pPr fontAlgn="base"/>
            <a:endParaRPr lang="ru-RU" sz="2800" dirty="0"/>
          </a:p>
          <a:p>
            <a:pPr fontAlgn="base"/>
            <a:r>
              <a:rPr lang="ru-RU" sz="2800" dirty="0"/>
              <a:t>3</a:t>
            </a:r>
            <a:r>
              <a:rPr lang="ru-RU" sz="2800" dirty="0" smtClean="0"/>
              <a:t>)после </a:t>
            </a:r>
            <a:r>
              <a:rPr lang="ru-RU" sz="2800" dirty="0"/>
              <a:t>числительных </a:t>
            </a:r>
            <a:r>
              <a:rPr lang="ru-RU" sz="2800" b="1" dirty="0"/>
              <a:t>двух- трех-, четырех- </a:t>
            </a:r>
            <a:r>
              <a:rPr lang="ru-RU" sz="2800" dirty="0"/>
              <a:t>перед </a:t>
            </a:r>
            <a:r>
              <a:rPr lang="ru-RU" sz="2800" b="1" dirty="0"/>
              <a:t>Е, Ё, Ю, Я</a:t>
            </a:r>
            <a:r>
              <a:rPr lang="ru-RU" sz="2800" dirty="0"/>
              <a:t>: </a:t>
            </a:r>
            <a:r>
              <a:rPr lang="ru-RU" sz="2800" u="sng" dirty="0"/>
              <a:t>трех</a:t>
            </a:r>
            <a:r>
              <a:rPr lang="ru-RU" sz="2800" dirty="0">
                <a:solidFill>
                  <a:srgbClr val="FF0000"/>
                </a:solidFill>
              </a:rPr>
              <a:t>ъ</a:t>
            </a:r>
            <a:r>
              <a:rPr lang="ru-RU" sz="2800" dirty="0">
                <a:solidFill>
                  <a:srgbClr val="00B050"/>
                </a:solidFill>
              </a:rPr>
              <a:t>я</a:t>
            </a:r>
            <a:r>
              <a:rPr lang="ru-RU" sz="2800" dirty="0"/>
              <a:t>русный. </a:t>
            </a:r>
          </a:p>
          <a:p>
            <a:pPr fontAlgn="base"/>
            <a:endParaRPr lang="ru-RU" sz="2800" dirty="0"/>
          </a:p>
          <a:p>
            <a:pPr fontAlgn="base"/>
            <a:r>
              <a:rPr lang="ru-RU" sz="2800" dirty="0"/>
              <a:t>4</a:t>
            </a:r>
            <a:r>
              <a:rPr lang="ru-RU" sz="2800" dirty="0" smtClean="0"/>
              <a:t>) </a:t>
            </a:r>
            <a:r>
              <a:rPr lang="ru-RU" sz="2800" dirty="0"/>
              <a:t>в словах необ</a:t>
            </a:r>
            <a:r>
              <a:rPr lang="ru-RU" sz="2800" dirty="0">
                <a:solidFill>
                  <a:srgbClr val="FF0000"/>
                </a:solidFill>
              </a:rPr>
              <a:t>ъ</a:t>
            </a:r>
            <a:r>
              <a:rPr lang="ru-RU" sz="2800" dirty="0"/>
              <a:t>ятный, об</a:t>
            </a:r>
            <a:r>
              <a:rPr lang="ru-RU" sz="2800" dirty="0">
                <a:solidFill>
                  <a:srgbClr val="FF0000"/>
                </a:solidFill>
              </a:rPr>
              <a:t>ъ</a:t>
            </a:r>
            <a:r>
              <a:rPr lang="ru-RU" sz="2800" dirty="0"/>
              <a:t>ем, неот</a:t>
            </a:r>
            <a:r>
              <a:rPr lang="ru-RU" sz="2800" dirty="0">
                <a:solidFill>
                  <a:srgbClr val="FF0000"/>
                </a:solidFill>
              </a:rPr>
              <a:t>ъ</a:t>
            </a:r>
            <a:r>
              <a:rPr lang="ru-RU" sz="2800" dirty="0"/>
              <a:t>емлемый,</a:t>
            </a:r>
          </a:p>
          <a:p>
            <a:pPr fontAlgn="base"/>
            <a:r>
              <a:rPr lang="ru-RU" sz="2800" dirty="0"/>
              <a:t>из</a:t>
            </a:r>
            <a:r>
              <a:rPr lang="ru-RU" sz="2800" dirty="0">
                <a:solidFill>
                  <a:srgbClr val="FF0000"/>
                </a:solidFill>
              </a:rPr>
              <a:t>ъ</a:t>
            </a:r>
            <a:r>
              <a:rPr lang="ru-RU" sz="2800" dirty="0"/>
              <a:t>ян.</a:t>
            </a:r>
          </a:p>
          <a:p>
            <a:pPr fontAlgn="base"/>
            <a:r>
              <a:rPr lang="ru-RU" sz="2800" dirty="0"/>
              <a:t> </a:t>
            </a:r>
            <a:br>
              <a:rPr lang="ru-RU" sz="2800" dirty="0"/>
            </a:br>
            <a:r>
              <a:rPr lang="ru-RU" sz="2800" dirty="0"/>
              <a:t/>
            </a:r>
            <a:br>
              <a:rPr lang="ru-RU" sz="2800" dirty="0"/>
            </a:br>
            <a:endParaRPr lang="ru-RU" dirty="0"/>
          </a:p>
        </p:txBody>
      </p:sp>
    </p:spTree>
    <p:extLst>
      <p:ext uri="{BB962C8B-B14F-4D97-AF65-F5344CB8AC3E}">
        <p14:creationId xmlns:p14="http://schemas.microsoft.com/office/powerpoint/2010/main" val="212850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784976" cy="4471417"/>
          </a:xfrm>
          <a:prstGeom prst="rect">
            <a:avLst/>
          </a:prstGeom>
        </p:spPr>
        <p:txBody>
          <a:bodyPr wrap="square">
            <a:spAutoFit/>
          </a:bodyPr>
          <a:lstStyle/>
          <a:p>
            <a:pPr>
              <a:lnSpc>
                <a:spcPct val="107000"/>
              </a:lnSpc>
              <a:spcAft>
                <a:spcPts val="0"/>
              </a:spcAft>
            </a:pPr>
            <a:r>
              <a:rPr lang="ru-RU" sz="2400" b="1" dirty="0">
                <a:solidFill>
                  <a:srgbClr val="FF0000"/>
                </a:solidFill>
              </a:rPr>
              <a:t>4.Разделительный Ъ и Ь</a:t>
            </a:r>
          </a:p>
          <a:p>
            <a:pPr>
              <a:lnSpc>
                <a:spcPct val="107000"/>
              </a:lnSpc>
              <a:spcAft>
                <a:spcPts val="0"/>
              </a:spcAft>
            </a:pPr>
            <a:r>
              <a:rPr lang="ru-RU" sz="2000" dirty="0">
                <a:solidFill>
                  <a:srgbClr val="FF0000"/>
                </a:solidFill>
              </a:rPr>
              <a:t/>
            </a:r>
            <a:br>
              <a:rPr lang="ru-RU" sz="2000" dirty="0">
                <a:solidFill>
                  <a:srgbClr val="FF0000"/>
                </a:solidFill>
              </a:rPr>
            </a:br>
            <a:r>
              <a:rPr lang="ru-RU" sz="2800" dirty="0"/>
              <a:t> </a:t>
            </a:r>
            <a:r>
              <a:rPr lang="ru-RU" sz="2800" b="1" dirty="0" err="1"/>
              <a:t>Ь</a:t>
            </a:r>
            <a:r>
              <a:rPr lang="ru-RU" sz="2800" b="1" dirty="0"/>
              <a:t>  пишется:</a:t>
            </a:r>
          </a:p>
          <a:p>
            <a:pPr>
              <a:lnSpc>
                <a:spcPct val="107000"/>
              </a:lnSpc>
              <a:spcAft>
                <a:spcPts val="0"/>
              </a:spcAft>
            </a:pPr>
            <a:r>
              <a:rPr lang="ru-RU" sz="2800" dirty="0"/>
              <a:t> 1)п</a:t>
            </a:r>
            <a:r>
              <a:rPr lang="ru-RU" sz="2800" dirty="0">
                <a:solidFill>
                  <a:srgbClr val="000000"/>
                </a:solidFill>
                <a:ea typeface="Times New Roman" panose="02020603050405020304" pitchFamily="18" charset="0"/>
                <a:cs typeface="Times New Roman" panose="02020603050405020304" pitchFamily="18" charset="0"/>
              </a:rPr>
              <a:t>еред буквами </a:t>
            </a:r>
            <a:r>
              <a:rPr lang="ru-RU" sz="2800" b="1" dirty="0">
                <a:solidFill>
                  <a:srgbClr val="000000"/>
                </a:solidFill>
                <a:ea typeface="Times New Roman" panose="02020603050405020304" pitchFamily="18" charset="0"/>
                <a:cs typeface="Times New Roman" panose="02020603050405020304" pitchFamily="18" charset="0"/>
              </a:rPr>
              <a:t>Е, Ё, Ю, Я, И </a:t>
            </a:r>
            <a:r>
              <a:rPr lang="ru-RU" sz="2800" dirty="0">
                <a:solidFill>
                  <a:srgbClr val="000000"/>
                </a:solidFill>
                <a:ea typeface="Times New Roman" panose="02020603050405020304" pitchFamily="18" charset="0"/>
                <a:cs typeface="Times New Roman" panose="02020603050405020304" pitchFamily="18" charset="0"/>
              </a:rPr>
              <a:t>внутри слова (не после приставок): бар</a:t>
            </a:r>
            <a:r>
              <a:rPr lang="ru-RU" sz="2800" dirty="0">
                <a:solidFill>
                  <a:srgbClr val="FF0000"/>
                </a:solidFill>
                <a:ea typeface="Times New Roman" panose="02020603050405020304" pitchFamily="18" charset="0"/>
                <a:cs typeface="Times New Roman" panose="02020603050405020304" pitchFamily="18" charset="0"/>
              </a:rPr>
              <a:t>ь</a:t>
            </a:r>
            <a:r>
              <a:rPr lang="ru-RU" sz="2800" dirty="0">
                <a:solidFill>
                  <a:srgbClr val="000000"/>
                </a:solidFill>
                <a:ea typeface="Times New Roman" panose="02020603050405020304" pitchFamily="18" charset="0"/>
                <a:cs typeface="Times New Roman" panose="02020603050405020304" pitchFamily="18" charset="0"/>
              </a:rPr>
              <a:t>ер, сер</a:t>
            </a:r>
            <a:r>
              <a:rPr lang="ru-RU" sz="2800" dirty="0">
                <a:solidFill>
                  <a:srgbClr val="FF0000"/>
                </a:solidFill>
                <a:ea typeface="Times New Roman" panose="02020603050405020304" pitchFamily="18" charset="0"/>
                <a:cs typeface="Times New Roman" panose="02020603050405020304" pitchFamily="18" charset="0"/>
              </a:rPr>
              <a:t>ь</a:t>
            </a:r>
            <a:r>
              <a:rPr lang="ru-RU" sz="2800" dirty="0">
                <a:solidFill>
                  <a:srgbClr val="000000"/>
                </a:solidFill>
                <a:ea typeface="Times New Roman" panose="02020603050405020304" pitchFamily="18" charset="0"/>
                <a:cs typeface="Times New Roman" panose="02020603050405020304" pitchFamily="18" charset="0"/>
              </a:rPr>
              <a:t>ёзный, в</a:t>
            </a:r>
            <a:r>
              <a:rPr lang="ru-RU" sz="2800" dirty="0">
                <a:solidFill>
                  <a:srgbClr val="FF0000"/>
                </a:solidFill>
                <a:ea typeface="Times New Roman" panose="02020603050405020304" pitchFamily="18" charset="0"/>
                <a:cs typeface="Times New Roman" panose="02020603050405020304" pitchFamily="18" charset="0"/>
              </a:rPr>
              <a:t>ь</a:t>
            </a:r>
            <a:r>
              <a:rPr lang="ru-RU" sz="2800" dirty="0">
                <a:solidFill>
                  <a:srgbClr val="000000"/>
                </a:solidFill>
                <a:ea typeface="Times New Roman" panose="02020603050405020304" pitchFamily="18" charset="0"/>
                <a:cs typeface="Times New Roman" panose="02020603050405020304" pitchFamily="18" charset="0"/>
              </a:rPr>
              <a:t>юга, р</a:t>
            </a:r>
            <a:r>
              <a:rPr lang="ru-RU" sz="2800" dirty="0">
                <a:solidFill>
                  <a:srgbClr val="FF0000"/>
                </a:solidFill>
                <a:ea typeface="Times New Roman" panose="02020603050405020304" pitchFamily="18" charset="0"/>
                <a:cs typeface="Times New Roman" panose="02020603050405020304" pitchFamily="18" charset="0"/>
              </a:rPr>
              <a:t>ь</a:t>
            </a:r>
            <a:r>
              <a:rPr lang="ru-RU" sz="2800" dirty="0">
                <a:solidFill>
                  <a:srgbClr val="000000"/>
                </a:solidFill>
                <a:ea typeface="Times New Roman" panose="02020603050405020304" pitchFamily="18" charset="0"/>
                <a:cs typeface="Times New Roman" panose="02020603050405020304" pitchFamily="18" charset="0"/>
              </a:rPr>
              <a:t>яный, солов</a:t>
            </a:r>
            <a:r>
              <a:rPr lang="ru-RU" sz="2800" dirty="0">
                <a:solidFill>
                  <a:srgbClr val="FF0000"/>
                </a:solidFill>
                <a:ea typeface="Times New Roman" panose="02020603050405020304" pitchFamily="18" charset="0"/>
                <a:cs typeface="Times New Roman" panose="02020603050405020304" pitchFamily="18" charset="0"/>
              </a:rPr>
              <a:t>ь</a:t>
            </a:r>
            <a:r>
              <a:rPr lang="ru-RU" sz="2800" dirty="0">
                <a:solidFill>
                  <a:srgbClr val="000000"/>
                </a:solidFill>
                <a:ea typeface="Times New Roman" panose="02020603050405020304" pitchFamily="18" charset="0"/>
                <a:cs typeface="Times New Roman" panose="02020603050405020304" pitchFamily="18" charset="0"/>
              </a:rPr>
              <a:t>и.</a:t>
            </a:r>
            <a:endParaRPr lang="ru-RU" sz="2400" dirty="0">
              <a:ea typeface="Calibri" panose="020F0502020204030204" pitchFamily="34" charset="0"/>
              <a:cs typeface="Times New Roman" panose="02020603050405020304" pitchFamily="18" charset="0"/>
            </a:endParaRPr>
          </a:p>
          <a:p>
            <a:pPr>
              <a:lnSpc>
                <a:spcPct val="107000"/>
              </a:lnSpc>
              <a:spcAft>
                <a:spcPts val="0"/>
              </a:spcAft>
            </a:pPr>
            <a:r>
              <a:rPr lang="ru-RU" sz="2800" dirty="0">
                <a:solidFill>
                  <a:srgbClr val="000000"/>
                </a:solidFill>
                <a:ea typeface="Times New Roman" panose="02020603050405020304" pitchFamily="18" charset="0"/>
                <a:cs typeface="Times New Roman" panose="02020603050405020304" pitchFamily="18" charset="0"/>
              </a:rPr>
              <a:t>2) некоторых</a:t>
            </a:r>
            <a:r>
              <a:rPr lang="ru-RU" sz="2400" dirty="0">
                <a:ea typeface="Times New Roman" panose="02020603050405020304" pitchFamily="18" charset="0"/>
                <a:cs typeface="Times New Roman" panose="02020603050405020304" pitchFamily="18" charset="0"/>
              </a:rPr>
              <a:t> </a:t>
            </a:r>
            <a:r>
              <a:rPr lang="ru-RU" sz="2800" dirty="0">
                <a:solidFill>
                  <a:srgbClr val="000000"/>
                </a:solidFill>
                <a:ea typeface="Times New Roman" panose="02020603050405020304" pitchFamily="18" charset="0"/>
                <a:cs typeface="Times New Roman" panose="02020603050405020304" pitchFamily="18" charset="0"/>
              </a:rPr>
              <a:t>иноязычных</a:t>
            </a:r>
            <a:r>
              <a:rPr lang="ru-RU" sz="2400" dirty="0">
                <a:ea typeface="Times New Roman" panose="02020603050405020304" pitchFamily="18" charset="0"/>
                <a:cs typeface="Times New Roman" panose="02020603050405020304" pitchFamily="18" charset="0"/>
              </a:rPr>
              <a:t> </a:t>
            </a:r>
            <a:r>
              <a:rPr lang="ru-RU" sz="2800" dirty="0">
                <a:solidFill>
                  <a:srgbClr val="000000"/>
                </a:solidFill>
                <a:ea typeface="Times New Roman" panose="02020603050405020304" pitchFamily="18" charset="0"/>
                <a:cs typeface="Times New Roman" panose="02020603050405020304" pitchFamily="18" charset="0"/>
              </a:rPr>
              <a:t>словах перед</a:t>
            </a:r>
            <a:r>
              <a:rPr lang="ru-RU" sz="2400" dirty="0">
                <a:ea typeface="Times New Roman" panose="02020603050405020304" pitchFamily="18" charset="0"/>
                <a:cs typeface="Times New Roman" panose="02020603050405020304" pitchFamily="18" charset="0"/>
              </a:rPr>
              <a:t> </a:t>
            </a:r>
            <a:r>
              <a:rPr lang="ru-RU" sz="2800" dirty="0">
                <a:solidFill>
                  <a:srgbClr val="000000"/>
                </a:solidFill>
                <a:ea typeface="Times New Roman" panose="02020603050405020304" pitchFamily="18" charset="0"/>
                <a:cs typeface="Times New Roman" panose="02020603050405020304" pitchFamily="18" charset="0"/>
              </a:rPr>
              <a:t>буквой </a:t>
            </a:r>
            <a:r>
              <a:rPr lang="ru-RU" sz="2800" b="1" dirty="0">
                <a:ea typeface="Times New Roman" panose="02020603050405020304" pitchFamily="18" charset="0"/>
                <a:cs typeface="Times New Roman" panose="02020603050405020304" pitchFamily="18" charset="0"/>
              </a:rPr>
              <a:t>О</a:t>
            </a:r>
            <a:r>
              <a:rPr lang="ru-RU" sz="2800" dirty="0">
                <a:solidFill>
                  <a:srgbClr val="000000"/>
                </a:solidFill>
                <a:ea typeface="Times New Roman" panose="02020603050405020304" pitchFamily="18" charset="0"/>
                <a:cs typeface="Times New Roman" panose="02020603050405020304" pitchFamily="18" charset="0"/>
              </a:rPr>
              <a:t>:</a:t>
            </a:r>
            <a:endParaRPr lang="ru-RU" sz="2400" dirty="0">
              <a:ea typeface="Calibri" panose="020F0502020204030204" pitchFamily="34" charset="0"/>
              <a:cs typeface="Times New Roman" panose="02020603050405020304" pitchFamily="18" charset="0"/>
            </a:endParaRPr>
          </a:p>
          <a:p>
            <a:pPr>
              <a:lnSpc>
                <a:spcPct val="107000"/>
              </a:lnSpc>
              <a:spcAft>
                <a:spcPts val="0"/>
              </a:spcAft>
            </a:pPr>
            <a:r>
              <a:rPr lang="ru-RU" sz="2800" dirty="0">
                <a:solidFill>
                  <a:srgbClr val="000000"/>
                </a:solidFill>
                <a:ea typeface="Times New Roman" panose="02020603050405020304" pitchFamily="18" charset="0"/>
                <a:cs typeface="Times New Roman" panose="02020603050405020304" pitchFamily="18" charset="0"/>
              </a:rPr>
              <a:t>компаньон, батальон, павильон, почтальон,</a:t>
            </a:r>
            <a:endParaRPr lang="ru-RU" sz="2400" dirty="0">
              <a:ea typeface="Calibri" panose="020F0502020204030204" pitchFamily="34" charset="0"/>
              <a:cs typeface="Times New Roman" panose="02020603050405020304" pitchFamily="18" charset="0"/>
            </a:endParaRPr>
          </a:p>
          <a:p>
            <a:pPr>
              <a:lnSpc>
                <a:spcPct val="107000"/>
              </a:lnSpc>
              <a:spcAft>
                <a:spcPts val="0"/>
              </a:spcAft>
            </a:pPr>
            <a:r>
              <a:rPr lang="ru-RU" sz="2800" dirty="0">
                <a:solidFill>
                  <a:srgbClr val="000000"/>
                </a:solidFill>
                <a:ea typeface="Times New Roman" panose="02020603050405020304" pitchFamily="18" charset="0"/>
                <a:cs typeface="Times New Roman" panose="02020603050405020304" pitchFamily="18" charset="0"/>
              </a:rPr>
              <a:t>3) в</a:t>
            </a:r>
            <a:r>
              <a:rPr lang="ru-RU" sz="2400" dirty="0">
                <a:ea typeface="Times New Roman" panose="02020603050405020304" pitchFamily="18" charset="0"/>
                <a:cs typeface="Times New Roman" panose="02020603050405020304" pitchFamily="18" charset="0"/>
              </a:rPr>
              <a:t> </a:t>
            </a:r>
            <a:r>
              <a:rPr lang="ru-RU" sz="2800" dirty="0">
                <a:solidFill>
                  <a:srgbClr val="000000"/>
                </a:solidFill>
                <a:ea typeface="Times New Roman" panose="02020603050405020304" pitchFamily="18" charset="0"/>
                <a:cs typeface="Times New Roman" panose="02020603050405020304" pitchFamily="18" charset="0"/>
              </a:rPr>
              <a:t>словах подьячий,</a:t>
            </a:r>
            <a:r>
              <a:rPr lang="ru-RU" sz="2400" dirty="0">
                <a:ea typeface="Times New Roman" panose="02020603050405020304" pitchFamily="18" charset="0"/>
                <a:cs typeface="Times New Roman" panose="02020603050405020304" pitchFamily="18" charset="0"/>
              </a:rPr>
              <a:t> </a:t>
            </a:r>
            <a:r>
              <a:rPr lang="ru-RU" sz="2800" dirty="0">
                <a:solidFill>
                  <a:srgbClr val="000000"/>
                </a:solidFill>
                <a:ea typeface="Times New Roman" panose="02020603050405020304" pitchFamily="18" charset="0"/>
                <a:cs typeface="Times New Roman" panose="02020603050405020304" pitchFamily="18" charset="0"/>
              </a:rPr>
              <a:t>дьяк, пьедестал,</a:t>
            </a:r>
            <a:r>
              <a:rPr lang="ru-RU" sz="2400" dirty="0">
                <a:ea typeface="Times New Roman" panose="02020603050405020304" pitchFamily="18" charset="0"/>
                <a:cs typeface="Times New Roman" panose="02020603050405020304" pitchFamily="18" charset="0"/>
              </a:rPr>
              <a:t> </a:t>
            </a:r>
            <a:r>
              <a:rPr lang="ru-RU" sz="2800" dirty="0">
                <a:solidFill>
                  <a:srgbClr val="000000"/>
                </a:solidFill>
                <a:ea typeface="Times New Roman" panose="02020603050405020304" pitchFamily="18" charset="0"/>
                <a:cs typeface="Times New Roman" panose="02020603050405020304" pitchFamily="18" charset="0"/>
              </a:rPr>
              <a:t>бурьян, интерьер,</a:t>
            </a:r>
            <a:r>
              <a:rPr lang="ru-RU" sz="2400" dirty="0">
                <a:ea typeface="Times New Roman" panose="02020603050405020304" pitchFamily="18" charset="0"/>
                <a:cs typeface="Times New Roman" panose="02020603050405020304" pitchFamily="18" charset="0"/>
              </a:rPr>
              <a:t> </a:t>
            </a:r>
            <a:r>
              <a:rPr lang="ru-RU" sz="2800" dirty="0">
                <a:solidFill>
                  <a:srgbClr val="000000"/>
                </a:solidFill>
                <a:ea typeface="Times New Roman" panose="02020603050405020304" pitchFamily="18" charset="0"/>
                <a:cs typeface="Times New Roman" panose="02020603050405020304" pitchFamily="18" charset="0"/>
              </a:rPr>
              <a:t>арьергард,</a:t>
            </a:r>
            <a:r>
              <a:rPr lang="ru-RU" sz="2400" dirty="0">
                <a:ea typeface="Times New Roman" panose="02020603050405020304" pitchFamily="18" charset="0"/>
                <a:cs typeface="Times New Roman" panose="02020603050405020304" pitchFamily="18" charset="0"/>
              </a:rPr>
              <a:t> </a:t>
            </a:r>
            <a:r>
              <a:rPr lang="ru-RU" sz="2800" dirty="0">
                <a:solidFill>
                  <a:srgbClr val="000000"/>
                </a:solidFill>
                <a:ea typeface="Times New Roman" panose="02020603050405020304" pitchFamily="18" charset="0"/>
                <a:cs typeface="Times New Roman" panose="02020603050405020304" pitchFamily="18" charset="0"/>
              </a:rPr>
              <a:t>мышьяк.</a:t>
            </a:r>
            <a:endParaRPr lang="ru-RU" sz="2400" dirty="0">
              <a:effectLst/>
              <a:ea typeface="Calibri" panose="020F0502020204030204" pitchFamily="34"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892480" cy="5139869"/>
          </a:xfrm>
          <a:prstGeom prst="rect">
            <a:avLst/>
          </a:prstGeom>
        </p:spPr>
        <p:txBody>
          <a:bodyPr wrap="square">
            <a:spAutoFit/>
          </a:bodyPr>
          <a:lstStyle/>
          <a:p>
            <a:pPr algn="ctr" fontAlgn="base"/>
            <a:r>
              <a:rPr lang="ru-RU" sz="3200" b="1" dirty="0">
                <a:solidFill>
                  <a:srgbClr val="FF0000"/>
                </a:solidFill>
              </a:rPr>
              <a:t>Исключения и сложности </a:t>
            </a:r>
          </a:p>
          <a:p>
            <a:pPr algn="ctr" fontAlgn="base"/>
            <a:endParaRPr lang="ru-RU" sz="3200" b="1" dirty="0">
              <a:solidFill>
                <a:srgbClr val="FF0000"/>
              </a:solidFill>
            </a:endParaRPr>
          </a:p>
          <a:p>
            <a:pPr marL="457200" indent="-457200" fontAlgn="base">
              <a:buAutoNum type="arabicPeriod"/>
            </a:pPr>
            <a:r>
              <a:rPr lang="ru-RU" sz="2400" b="1" dirty="0"/>
              <a:t>Ъ</a:t>
            </a:r>
            <a:r>
              <a:rPr lang="ru-RU" sz="2400" dirty="0"/>
              <a:t> не пишется после приставок, оканчивающихся на согласную, перед буквами </a:t>
            </a:r>
            <a:r>
              <a:rPr lang="ru-RU" sz="2400" b="1" dirty="0"/>
              <a:t>а, о, у, э: </a:t>
            </a:r>
            <a:r>
              <a:rPr lang="ru-RU" sz="2400" dirty="0"/>
              <a:t>сэкономить, предолимпийские тренировки, предэкзаменационное сочинение, контратака, предугадать.</a:t>
            </a:r>
          </a:p>
          <a:p>
            <a:pPr marL="457200" indent="-457200" fontAlgn="base">
              <a:buAutoNum type="arabicPeriod"/>
            </a:pPr>
            <a:endParaRPr lang="ru-RU" sz="2400" dirty="0"/>
          </a:p>
          <a:p>
            <a:pPr fontAlgn="base"/>
            <a:r>
              <a:rPr lang="ru-RU" sz="2400" b="1" dirty="0"/>
              <a:t>2. Ъ </a:t>
            </a:r>
            <a:r>
              <a:rPr lang="ru-RU" sz="2400" dirty="0"/>
              <a:t>не пишется в сложносокращённых словах:</a:t>
            </a:r>
          </a:p>
          <a:p>
            <a:pPr fontAlgn="base"/>
            <a:r>
              <a:rPr lang="ru-RU" sz="2400" dirty="0"/>
              <a:t>     </a:t>
            </a:r>
            <a:r>
              <a:rPr lang="ru-RU" sz="2400" dirty="0" err="1"/>
              <a:t>детясли</a:t>
            </a:r>
            <a:r>
              <a:rPr lang="ru-RU" sz="2400" dirty="0"/>
              <a:t>, иняз, </a:t>
            </a:r>
            <a:r>
              <a:rPr lang="ru-RU" sz="2400" dirty="0" err="1"/>
              <a:t>главюрист</a:t>
            </a:r>
            <a:r>
              <a:rPr lang="ru-RU" sz="2400" dirty="0"/>
              <a:t>, </a:t>
            </a:r>
            <a:r>
              <a:rPr lang="ru-RU" sz="2400" dirty="0" err="1"/>
              <a:t>оргединица</a:t>
            </a:r>
            <a:endParaRPr lang="ru-RU" sz="2400" dirty="0"/>
          </a:p>
          <a:p>
            <a:pPr fontAlgn="base"/>
            <a:endParaRPr lang="ru-RU" sz="2400" dirty="0"/>
          </a:p>
          <a:p>
            <a:pPr fontAlgn="base"/>
            <a:endParaRPr lang="ru-RU" sz="2400" dirty="0"/>
          </a:p>
          <a:p>
            <a:pPr fontAlgn="base"/>
            <a:endParaRPr lang="ru-RU" sz="2400" dirty="0"/>
          </a:p>
          <a:p>
            <a:pPr fontAlgn="base"/>
            <a:endParaRPr lang="ru-RU" sz="2400" dirty="0"/>
          </a:p>
        </p:txBody>
      </p:sp>
    </p:spTree>
    <p:extLst>
      <p:ext uri="{BB962C8B-B14F-4D97-AF65-F5344CB8AC3E}">
        <p14:creationId xmlns:p14="http://schemas.microsoft.com/office/powerpoint/2010/main" val="153818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404664"/>
            <a:ext cx="8964488" cy="6063198"/>
          </a:xfrm>
          <a:prstGeom prst="rect">
            <a:avLst/>
          </a:prstGeom>
        </p:spPr>
        <p:txBody>
          <a:bodyPr wrap="square">
            <a:spAutoFit/>
          </a:bodyPr>
          <a:lstStyle/>
          <a:p>
            <a:pPr fontAlgn="base"/>
            <a:r>
              <a:rPr lang="ru-RU" sz="3200" b="1" dirty="0"/>
              <a:t>Укажите варианты ответов, в которых во всех словах одного ряда пропущена одна и та же буква. Запишите номера ответов.</a:t>
            </a:r>
          </a:p>
          <a:p>
            <a:pPr fontAlgn="base"/>
            <a:endParaRPr lang="ru-RU" sz="3200" b="1" dirty="0"/>
          </a:p>
          <a:p>
            <a:pPr fontAlgn="base"/>
            <a:r>
              <a:rPr lang="ru-RU" sz="3200" dirty="0"/>
              <a:t>1)пр..образовать, пр..</a:t>
            </a:r>
            <a:r>
              <a:rPr lang="ru-RU" sz="3200" dirty="0" err="1"/>
              <a:t>неприятныи</a:t>
            </a:r>
            <a:r>
              <a:rPr lang="ru-RU" sz="3200" dirty="0"/>
              <a:t>̆, пр..следовать </a:t>
            </a:r>
          </a:p>
          <a:p>
            <a:pPr fontAlgn="base"/>
            <a:r>
              <a:rPr lang="ru-RU" sz="3200" dirty="0"/>
              <a:t>2)сверх..</a:t>
            </a:r>
            <a:r>
              <a:rPr lang="ru-RU" sz="3200" dirty="0" err="1"/>
              <a:t>естественныи</a:t>
            </a:r>
            <a:r>
              <a:rPr lang="ru-RU" sz="3200" dirty="0"/>
              <a:t>̆, с..</a:t>
            </a:r>
            <a:r>
              <a:rPr lang="ru-RU" sz="3200" dirty="0" err="1"/>
              <a:t>ёмка</a:t>
            </a:r>
            <a:r>
              <a:rPr lang="ru-RU" sz="3200" dirty="0"/>
              <a:t>, двух..</a:t>
            </a:r>
            <a:r>
              <a:rPr lang="ru-RU" sz="3200" dirty="0" err="1"/>
              <a:t>ярусныи</a:t>
            </a:r>
            <a:r>
              <a:rPr lang="ru-RU" sz="3200" dirty="0"/>
              <a:t>̆ </a:t>
            </a:r>
          </a:p>
          <a:p>
            <a:pPr fontAlgn="base"/>
            <a:r>
              <a:rPr lang="ru-RU" sz="3200" dirty="0"/>
              <a:t>3)п..никнуть, пр..дедушка, поз..вчера</a:t>
            </a:r>
          </a:p>
          <a:p>
            <a:pPr fontAlgn="base"/>
            <a:r>
              <a:rPr lang="ru-RU" sz="3200" dirty="0"/>
              <a:t>4)</a:t>
            </a:r>
            <a:r>
              <a:rPr lang="ru-RU" sz="3200" dirty="0" err="1"/>
              <a:t>чере</a:t>
            </a:r>
            <a:r>
              <a:rPr lang="ru-RU" sz="3200" dirty="0"/>
              <a:t>..чур, и..</a:t>
            </a:r>
            <a:r>
              <a:rPr lang="ru-RU" sz="3200" dirty="0" err="1"/>
              <a:t>синя-чёрныи</a:t>
            </a:r>
            <a:r>
              <a:rPr lang="ru-RU" sz="3200" dirty="0"/>
              <a:t>̆, </a:t>
            </a:r>
            <a:r>
              <a:rPr lang="ru-RU" sz="3200" dirty="0" err="1"/>
              <a:t>бе</a:t>
            </a:r>
            <a:r>
              <a:rPr lang="ru-RU" sz="3200" dirty="0"/>
              <a:t>..</a:t>
            </a:r>
            <a:r>
              <a:rPr lang="ru-RU" sz="3200" dirty="0" err="1"/>
              <a:t>крайнии</a:t>
            </a:r>
            <a:r>
              <a:rPr lang="ru-RU" sz="3200" dirty="0"/>
              <a:t>̆</a:t>
            </a:r>
          </a:p>
          <a:p>
            <a:pPr fontAlgn="base"/>
            <a:r>
              <a:rPr lang="ru-RU" sz="3200" dirty="0"/>
              <a:t>5)</a:t>
            </a:r>
            <a:r>
              <a:rPr lang="ru-RU" sz="3200" dirty="0" err="1"/>
              <a:t>вз</a:t>
            </a:r>
            <a:r>
              <a:rPr lang="ru-RU" sz="3200" dirty="0"/>
              <a:t>..</a:t>
            </a:r>
            <a:r>
              <a:rPr lang="ru-RU" sz="3200" dirty="0" err="1"/>
              <a:t>скать</a:t>
            </a:r>
            <a:r>
              <a:rPr lang="ru-RU" sz="3200" dirty="0"/>
              <a:t>, без..</a:t>
            </a:r>
            <a:r>
              <a:rPr lang="ru-RU" sz="3200" dirty="0" err="1"/>
              <a:t>нициативныи</a:t>
            </a:r>
            <a:r>
              <a:rPr lang="ru-RU" sz="3200" dirty="0"/>
              <a:t>̆,   сверх..</a:t>
            </a:r>
            <a:r>
              <a:rPr lang="ru-RU" sz="3200" dirty="0" err="1"/>
              <a:t>зысканныи</a:t>
            </a:r>
            <a:r>
              <a:rPr lang="ru-RU" sz="3200" dirty="0"/>
              <a:t>̆</a:t>
            </a:r>
          </a:p>
          <a:p>
            <a:r>
              <a:rPr lang="ru-RU" dirty="0"/>
              <a:t/>
            </a:r>
            <a:br>
              <a:rPr lang="ru-RU" dirty="0"/>
            </a:br>
            <a:endParaRPr lang="ru-RU" dirty="0"/>
          </a:p>
        </p:txBody>
      </p:sp>
      <p:sp>
        <p:nvSpPr>
          <p:cNvPr id="3" name="Прямоугольник 2"/>
          <p:cNvSpPr/>
          <p:nvPr/>
        </p:nvSpPr>
        <p:spPr>
          <a:xfrm flipV="1">
            <a:off x="5436096" y="5733256"/>
            <a:ext cx="3443113" cy="954107"/>
          </a:xfrm>
          <a:prstGeom prst="rect">
            <a:avLst/>
          </a:prstGeom>
        </p:spPr>
        <p:txBody>
          <a:bodyPr wrap="square">
            <a:spAutoFit/>
          </a:bodyPr>
          <a:lstStyle/>
          <a:p>
            <a:r>
              <a:rPr lang="ru-RU" sz="2800" b="1" i="1" dirty="0"/>
              <a:t>Правильный ответ: 124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58847"/>
            <a:ext cx="8892480" cy="6124754"/>
          </a:xfrm>
          <a:prstGeom prst="rect">
            <a:avLst/>
          </a:prstGeom>
        </p:spPr>
        <p:txBody>
          <a:bodyPr wrap="square">
            <a:spAutoFit/>
          </a:bodyPr>
          <a:lstStyle/>
          <a:p>
            <a:pPr fontAlgn="base"/>
            <a:r>
              <a:rPr lang="ru-RU" sz="2800" b="1" dirty="0">
                <a:solidFill>
                  <a:srgbClr val="FF0000"/>
                </a:solidFill>
              </a:rPr>
              <a:t>5. Приставки ПРЕ и ПРИ </a:t>
            </a:r>
          </a:p>
          <a:p>
            <a:pPr fontAlgn="base"/>
            <a:r>
              <a:rPr lang="ru-RU" sz="2000" dirty="0"/>
              <a:t/>
            </a:r>
            <a:br>
              <a:rPr lang="ru-RU" sz="2000" dirty="0"/>
            </a:br>
            <a:r>
              <a:rPr lang="ru-RU" sz="2800" dirty="0"/>
              <a:t>Написание зависит от значения.</a:t>
            </a:r>
          </a:p>
          <a:p>
            <a:pPr fontAlgn="base"/>
            <a:r>
              <a:rPr lang="ru-RU" sz="2800" b="1" dirty="0"/>
              <a:t>При</a:t>
            </a:r>
            <a:r>
              <a:rPr lang="ru-RU" sz="2800" dirty="0"/>
              <a:t>- имеет значения: </a:t>
            </a:r>
          </a:p>
          <a:p>
            <a:pPr fontAlgn="base"/>
            <a:r>
              <a:rPr lang="ru-RU" sz="2800" dirty="0"/>
              <a:t>1. Присоединение, прибавление: </a:t>
            </a:r>
            <a:r>
              <a:rPr lang="ru-RU" sz="2800" u="sng" dirty="0"/>
              <a:t>при</a:t>
            </a:r>
            <a:r>
              <a:rPr lang="ru-RU" sz="2800" dirty="0"/>
              <a:t>стегнуть, </a:t>
            </a:r>
            <a:r>
              <a:rPr lang="ru-RU" sz="2800" u="sng" dirty="0"/>
              <a:t>при</a:t>
            </a:r>
            <a:r>
              <a:rPr lang="ru-RU" sz="2800" dirty="0"/>
              <a:t>клеить.</a:t>
            </a:r>
          </a:p>
          <a:p>
            <a:pPr fontAlgn="base"/>
            <a:r>
              <a:rPr lang="ru-RU" sz="2800" dirty="0"/>
              <a:t>2. Приближение: </a:t>
            </a:r>
            <a:r>
              <a:rPr lang="ru-RU" sz="2800" u="sng" dirty="0"/>
              <a:t>при</a:t>
            </a:r>
            <a:r>
              <a:rPr lang="ru-RU" sz="2800" dirty="0"/>
              <a:t>плыть, </a:t>
            </a:r>
            <a:r>
              <a:rPr lang="ru-RU" sz="2800" u="sng" dirty="0"/>
              <a:t>при</a:t>
            </a:r>
            <a:r>
              <a:rPr lang="ru-RU" sz="2800" dirty="0"/>
              <a:t>бежать, </a:t>
            </a:r>
            <a:r>
              <a:rPr lang="ru-RU" sz="2800" u="sng" dirty="0"/>
              <a:t>при</a:t>
            </a:r>
            <a:r>
              <a:rPr lang="ru-RU" sz="2800" dirty="0"/>
              <a:t>лететь.</a:t>
            </a:r>
          </a:p>
          <a:p>
            <a:pPr fontAlgn="base"/>
            <a:r>
              <a:rPr lang="ru-RU" sz="2800" dirty="0"/>
              <a:t>3. Неполноту действия (=слегка): </a:t>
            </a:r>
            <a:r>
              <a:rPr lang="ru-RU" sz="2800" u="sng" dirty="0"/>
              <a:t>при</a:t>
            </a:r>
            <a:r>
              <a:rPr lang="ru-RU" sz="2800" dirty="0"/>
              <a:t>открыть, </a:t>
            </a:r>
            <a:r>
              <a:rPr lang="ru-RU" sz="2800" u="sng" dirty="0"/>
              <a:t>при</a:t>
            </a:r>
            <a:r>
              <a:rPr lang="ru-RU" sz="2800" dirty="0"/>
              <a:t>гореть, </a:t>
            </a:r>
            <a:r>
              <a:rPr lang="ru-RU" sz="2800" u="sng" dirty="0"/>
              <a:t>при</a:t>
            </a:r>
            <a:r>
              <a:rPr lang="ru-RU" sz="2800" dirty="0"/>
              <a:t>задуматься.</a:t>
            </a:r>
          </a:p>
          <a:p>
            <a:pPr fontAlgn="base"/>
            <a:r>
              <a:rPr lang="ru-RU" sz="2800" dirty="0"/>
              <a:t>4. Пространственную близость (= около): </a:t>
            </a:r>
            <a:r>
              <a:rPr lang="ru-RU" sz="2800" u="sng" dirty="0"/>
              <a:t>при</a:t>
            </a:r>
            <a:r>
              <a:rPr lang="ru-RU" sz="2800" dirty="0"/>
              <a:t>морский, </a:t>
            </a:r>
            <a:r>
              <a:rPr lang="ru-RU" sz="2800" u="sng" dirty="0"/>
              <a:t>при</a:t>
            </a:r>
            <a:r>
              <a:rPr lang="ru-RU" sz="2800" dirty="0"/>
              <a:t>школьный, </a:t>
            </a:r>
            <a:r>
              <a:rPr lang="ru-RU" sz="2800" u="sng" dirty="0"/>
              <a:t>при</a:t>
            </a:r>
            <a:r>
              <a:rPr lang="ru-RU" sz="2800" dirty="0"/>
              <a:t>дорожный.</a:t>
            </a:r>
          </a:p>
          <a:p>
            <a:pPr fontAlgn="base"/>
            <a:r>
              <a:rPr lang="ru-RU" sz="2800" dirty="0"/>
              <a:t>5. Полноту, исчерпанность действия (доведение его до конца): </a:t>
            </a:r>
            <a:r>
              <a:rPr lang="ru-RU" sz="2800" u="sng" dirty="0"/>
              <a:t>при</a:t>
            </a:r>
            <a:r>
              <a:rPr lang="ru-RU" sz="2800" dirty="0"/>
              <a:t>ручить, </a:t>
            </a:r>
            <a:r>
              <a:rPr lang="ru-RU" sz="2800" u="sng" dirty="0"/>
              <a:t>при</a:t>
            </a:r>
            <a:r>
              <a:rPr lang="ru-RU" sz="2800" dirty="0"/>
              <a:t>учить, </a:t>
            </a:r>
            <a:r>
              <a:rPr lang="ru-RU" sz="2800" u="sng" dirty="0"/>
              <a:t>при</a:t>
            </a:r>
            <a:r>
              <a:rPr lang="ru-RU" sz="2800" dirty="0"/>
              <a:t>стрелить.</a:t>
            </a:r>
          </a:p>
          <a:p>
            <a:r>
              <a:rPr lang="ru-RU" dirty="0"/>
              <a:t/>
            </a:r>
            <a:br>
              <a:rPr lang="ru-RU" dirty="0"/>
            </a:b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16632"/>
            <a:ext cx="8496944" cy="3785652"/>
          </a:xfrm>
          <a:prstGeom prst="rect">
            <a:avLst/>
          </a:prstGeom>
        </p:spPr>
        <p:txBody>
          <a:bodyPr wrap="square">
            <a:spAutoFit/>
          </a:bodyPr>
          <a:lstStyle/>
          <a:p>
            <a:pPr fontAlgn="base"/>
            <a:r>
              <a:rPr lang="ru-RU" sz="2800" b="1" dirty="0">
                <a:solidFill>
                  <a:srgbClr val="FF0000"/>
                </a:solidFill>
              </a:rPr>
              <a:t>5. Приставки ПРЕ и ПРИ </a:t>
            </a:r>
          </a:p>
          <a:p>
            <a:pPr fontAlgn="base"/>
            <a:r>
              <a:rPr lang="ru-RU" sz="2000" dirty="0"/>
              <a:t/>
            </a:r>
            <a:br>
              <a:rPr lang="ru-RU" sz="2000" dirty="0"/>
            </a:br>
            <a:r>
              <a:rPr lang="ru-RU" sz="2400" dirty="0"/>
              <a:t>Написание зависит от значения.</a:t>
            </a:r>
          </a:p>
          <a:p>
            <a:pPr fontAlgn="base"/>
            <a:r>
              <a:rPr lang="ru-RU" sz="2400" b="1" dirty="0"/>
              <a:t>Пре</a:t>
            </a:r>
            <a:r>
              <a:rPr lang="ru-RU" sz="2400" dirty="0"/>
              <a:t>- имеет значения: </a:t>
            </a:r>
          </a:p>
          <a:p>
            <a:pPr marL="457200" indent="-457200" fontAlgn="base">
              <a:buAutoNum type="arabicPeriod"/>
            </a:pPr>
            <a:r>
              <a:rPr lang="ru-RU" sz="2400" dirty="0"/>
              <a:t>Высшую степень качества, действия (= очень, весьма): </a:t>
            </a:r>
            <a:r>
              <a:rPr lang="ru-RU" sz="2400" u="sng" dirty="0"/>
              <a:t>пре</a:t>
            </a:r>
            <a:r>
              <a:rPr lang="ru-RU" sz="2400" dirty="0"/>
              <a:t>мудрый, </a:t>
            </a:r>
            <a:r>
              <a:rPr lang="ru-RU" sz="2400" u="sng" dirty="0"/>
              <a:t>пре</a:t>
            </a:r>
            <a:r>
              <a:rPr lang="ru-RU" sz="2400" dirty="0"/>
              <a:t>интересный, </a:t>
            </a:r>
            <a:r>
              <a:rPr lang="ru-RU" sz="2400" u="sng" dirty="0"/>
              <a:t>пре</a:t>
            </a:r>
            <a:r>
              <a:rPr lang="ru-RU" sz="2400" dirty="0"/>
              <a:t>успеть.</a:t>
            </a:r>
          </a:p>
          <a:p>
            <a:pPr marL="457200" indent="-457200" fontAlgn="base">
              <a:buAutoNum type="arabicPeriod"/>
            </a:pPr>
            <a:endParaRPr lang="ru-RU" sz="2400" dirty="0"/>
          </a:p>
          <a:p>
            <a:pPr fontAlgn="base"/>
            <a:r>
              <a:rPr lang="ru-RU" sz="2400" dirty="0"/>
              <a:t>2. То же, что и приставка </a:t>
            </a:r>
            <a:r>
              <a:rPr lang="ru-RU" sz="2400" b="1" dirty="0"/>
              <a:t>пере- </a:t>
            </a:r>
            <a:r>
              <a:rPr lang="ru-RU" sz="2400" dirty="0"/>
              <a:t>: </a:t>
            </a:r>
            <a:r>
              <a:rPr lang="ru-RU" sz="2400" u="sng" dirty="0"/>
              <a:t>пре</a:t>
            </a:r>
            <a:r>
              <a:rPr lang="ru-RU" sz="2400" dirty="0"/>
              <a:t>града (= перегородить),</a:t>
            </a:r>
          </a:p>
          <a:p>
            <a:pPr fontAlgn="base"/>
            <a:r>
              <a:rPr lang="ru-RU" sz="2400" u="sng" dirty="0"/>
              <a:t>пре</a:t>
            </a:r>
            <a:r>
              <a:rPr lang="ru-RU" sz="2400" dirty="0"/>
              <a:t>рвать (= сделать перерыв), </a:t>
            </a:r>
            <a:r>
              <a:rPr lang="ru-RU" sz="2400" u="sng" dirty="0"/>
              <a:t>пре</a:t>
            </a:r>
            <a:r>
              <a:rPr lang="ru-RU" sz="2400" dirty="0"/>
              <a:t>ступить закон (= переступить).</a:t>
            </a:r>
          </a:p>
        </p:txBody>
      </p:sp>
    </p:spTree>
    <p:extLst>
      <p:ext uri="{BB962C8B-B14F-4D97-AF65-F5344CB8AC3E}">
        <p14:creationId xmlns:p14="http://schemas.microsoft.com/office/powerpoint/2010/main" val="1924335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16632"/>
            <a:ext cx="8892480" cy="6617196"/>
          </a:xfrm>
          <a:prstGeom prst="rect">
            <a:avLst/>
          </a:prstGeom>
        </p:spPr>
        <p:txBody>
          <a:bodyPr wrap="square">
            <a:spAutoFit/>
          </a:bodyPr>
          <a:lstStyle/>
          <a:p>
            <a:pPr fontAlgn="base"/>
            <a:r>
              <a:rPr lang="ru-RU" sz="2800" b="1" dirty="0">
                <a:solidFill>
                  <a:srgbClr val="FF0000"/>
                </a:solidFill>
              </a:rPr>
              <a:t>5. Приставки ПРЕ и ПРИ </a:t>
            </a:r>
          </a:p>
          <a:p>
            <a:pPr fontAlgn="base"/>
            <a:r>
              <a:rPr lang="ru-RU" sz="2000" dirty="0"/>
              <a:t/>
            </a:r>
            <a:br>
              <a:rPr lang="ru-RU" sz="2000" dirty="0"/>
            </a:br>
            <a:r>
              <a:rPr lang="ru-RU" dirty="0"/>
              <a:t>Написание зависит от значения.</a:t>
            </a:r>
          </a:p>
          <a:p>
            <a:pPr fontAlgn="base"/>
            <a:r>
              <a:rPr lang="ru-RU" b="1" dirty="0"/>
              <a:t>Пре</a:t>
            </a:r>
            <a:r>
              <a:rPr lang="ru-RU" dirty="0"/>
              <a:t>- имеет значения: </a:t>
            </a:r>
          </a:p>
          <a:p>
            <a:pPr fontAlgn="base"/>
            <a:r>
              <a:rPr lang="ru-RU" dirty="0"/>
              <a:t>3. Есть слова, в которых сходство</a:t>
            </a:r>
          </a:p>
          <a:p>
            <a:pPr fontAlgn="base"/>
            <a:r>
              <a:rPr lang="ru-RU" dirty="0"/>
              <a:t>приставок </a:t>
            </a:r>
            <a:r>
              <a:rPr lang="ru-RU" b="1" dirty="0"/>
              <a:t>пре-</a:t>
            </a:r>
            <a:r>
              <a:rPr lang="ru-RU" dirty="0"/>
              <a:t> и </a:t>
            </a:r>
            <a:r>
              <a:rPr lang="ru-RU" b="1" dirty="0"/>
              <a:t>пере- </a:t>
            </a:r>
            <a:r>
              <a:rPr lang="ru-RU" dirty="0"/>
              <a:t>можно объяснить другими словами, близкими по смыслу:</a:t>
            </a:r>
          </a:p>
          <a:p>
            <a:pPr fontAlgn="base"/>
            <a:r>
              <a:rPr lang="ru-RU" dirty="0"/>
              <a:t>прекратить = перестать</a:t>
            </a:r>
          </a:p>
          <a:p>
            <a:pPr fontAlgn="base"/>
            <a:r>
              <a:rPr lang="ru-RU" dirty="0"/>
              <a:t>преобразовать = переделать</a:t>
            </a:r>
          </a:p>
          <a:p>
            <a:pPr fontAlgn="base"/>
            <a:r>
              <a:rPr lang="ru-RU" dirty="0"/>
              <a:t>превратить = переменить облик</a:t>
            </a:r>
          </a:p>
          <a:p>
            <a:pPr fontAlgn="base"/>
            <a:r>
              <a:rPr lang="ru-RU" dirty="0"/>
              <a:t>преодолеть = пересилить себя и</a:t>
            </a:r>
          </a:p>
          <a:p>
            <a:pPr fontAlgn="base"/>
            <a:r>
              <a:rPr lang="ru-RU" dirty="0"/>
              <a:t>выполнить</a:t>
            </a:r>
          </a:p>
          <a:p>
            <a:pPr fontAlgn="base"/>
            <a:r>
              <a:rPr lang="ru-RU" dirty="0"/>
              <a:t>превозмочь = пересилить себя и</a:t>
            </a:r>
          </a:p>
          <a:p>
            <a:pPr fontAlgn="base"/>
            <a:r>
              <a:rPr lang="ru-RU" dirty="0"/>
              <a:t>выполнить</a:t>
            </a:r>
          </a:p>
          <a:p>
            <a:pPr fontAlgn="base"/>
            <a:r>
              <a:rPr lang="ru-RU" dirty="0"/>
              <a:t>преподавать = передавать знания</a:t>
            </a:r>
          </a:p>
          <a:p>
            <a:pPr fontAlgn="base"/>
            <a:r>
              <a:rPr lang="ru-RU" dirty="0"/>
              <a:t>преподнести цветы = передать</a:t>
            </a:r>
          </a:p>
          <a:p>
            <a:pPr fontAlgn="base"/>
            <a:r>
              <a:rPr lang="ru-RU" dirty="0"/>
              <a:t>пререкаться = перебивать</a:t>
            </a:r>
          </a:p>
          <a:p>
            <a:pPr fontAlgn="base"/>
            <a:r>
              <a:rPr lang="ru-RU" dirty="0"/>
              <a:t>пресечь = заставить перестать</a:t>
            </a:r>
          </a:p>
          <a:p>
            <a:pPr fontAlgn="base"/>
            <a:r>
              <a:rPr lang="ru-RU" dirty="0"/>
              <a:t>предание = то, что передаётся из</a:t>
            </a:r>
          </a:p>
          <a:p>
            <a:pPr fontAlgn="base"/>
            <a:r>
              <a:rPr lang="ru-RU" dirty="0"/>
              <a:t>уст в уста</a:t>
            </a:r>
          </a:p>
          <a:p>
            <a:pPr fontAlgn="base"/>
            <a:r>
              <a:rPr lang="ru-RU" dirty="0"/>
              <a:t>беспрекословно = не перечить</a:t>
            </a:r>
          </a:p>
          <a:p>
            <a:pPr fontAlgn="base"/>
            <a:r>
              <a:rPr lang="ru-RU" dirty="0"/>
              <a:t>беспрестанно = не переставая</a:t>
            </a:r>
          </a:p>
          <a:p>
            <a:pPr fontAlgn="base"/>
            <a:r>
              <a:rPr lang="ru-RU" dirty="0"/>
              <a:t>непременно = нельзя переменить</a:t>
            </a:r>
          </a:p>
          <a:p>
            <a:pPr fontAlgn="base"/>
            <a:endParaRPr lang="ru-RU" sz="1600" dirty="0"/>
          </a:p>
        </p:txBody>
      </p:sp>
    </p:spTree>
    <p:extLst>
      <p:ext uri="{BB962C8B-B14F-4D97-AF65-F5344CB8AC3E}">
        <p14:creationId xmlns:p14="http://schemas.microsoft.com/office/powerpoint/2010/main" val="4208029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35496"/>
            <a:ext cx="9144000" cy="7048083"/>
          </a:xfrm>
          <a:prstGeom prst="rect">
            <a:avLst/>
          </a:prstGeom>
        </p:spPr>
        <p:txBody>
          <a:bodyPr wrap="square">
            <a:spAutoFit/>
          </a:bodyPr>
          <a:lstStyle/>
          <a:p>
            <a:pPr fontAlgn="base"/>
            <a:endParaRPr lang="ru-RU" dirty="0"/>
          </a:p>
          <a:p>
            <a:pPr fontAlgn="base"/>
            <a:r>
              <a:rPr lang="ru-RU" dirty="0"/>
              <a:t/>
            </a:r>
            <a:br>
              <a:rPr lang="ru-RU" dirty="0"/>
            </a:br>
            <a:endParaRPr lang="ru-RU" dirty="0"/>
          </a:p>
          <a:p>
            <a:pPr fontAlgn="base"/>
            <a:r>
              <a:rPr lang="ru-RU" dirty="0"/>
              <a:t/>
            </a:r>
            <a:br>
              <a:rPr lang="ru-RU" dirty="0"/>
            </a:br>
            <a:r>
              <a:rPr lang="ru-RU" sz="2000" b="1" dirty="0"/>
              <a:t>   </a:t>
            </a:r>
            <a:r>
              <a:rPr lang="ru-RU" sz="2000" b="1" dirty="0">
                <a:solidFill>
                  <a:srgbClr val="FF0000"/>
                </a:solidFill>
              </a:rPr>
              <a:t>Правописание слов с приставками ПРЕ и ПРИ, которое зависит от значения («фонетические близнецы»)</a:t>
            </a:r>
            <a:r>
              <a:rPr lang="ru-RU" sz="2400" dirty="0"/>
              <a:t/>
            </a:r>
            <a:br>
              <a:rPr lang="ru-RU" sz="2400" dirty="0"/>
            </a:br>
            <a:r>
              <a:rPr lang="ru-RU" sz="2000" dirty="0"/>
              <a:t>прибывать (приезжать) - пребывать (находиться)</a:t>
            </a:r>
            <a:br>
              <a:rPr lang="ru-RU" sz="2000" dirty="0"/>
            </a:br>
            <a:r>
              <a:rPr lang="ru-RU" sz="2000" dirty="0"/>
              <a:t>призреть (приютить, позаботиться) - презреть (пренебречь)</a:t>
            </a:r>
            <a:br>
              <a:rPr lang="ru-RU" sz="2000" dirty="0"/>
            </a:br>
            <a:r>
              <a:rPr lang="ru-RU" sz="2000" dirty="0"/>
              <a:t>притворить (закрыть) - претворить (воплотить)</a:t>
            </a:r>
            <a:br>
              <a:rPr lang="ru-RU" sz="2000" dirty="0"/>
            </a:br>
            <a:r>
              <a:rPr lang="ru-RU" sz="2000" dirty="0"/>
              <a:t>приклонить (наклонить) - преклонить (выразить уважение)</a:t>
            </a:r>
            <a:br>
              <a:rPr lang="ru-RU" sz="2000" dirty="0"/>
            </a:br>
            <a:r>
              <a:rPr lang="ru-RU" sz="2000" dirty="0"/>
              <a:t>придать (добавить) - предать (предаться, выдать)</a:t>
            </a:r>
            <a:br>
              <a:rPr lang="ru-RU" sz="2000" dirty="0"/>
            </a:br>
            <a:r>
              <a:rPr lang="ru-RU" sz="2000" dirty="0"/>
              <a:t>приходящий (являющийся) -  преходящий (временный)</a:t>
            </a:r>
            <a:br>
              <a:rPr lang="ru-RU" sz="2000" dirty="0"/>
            </a:br>
            <a:r>
              <a:rPr lang="ru-RU" sz="2000" dirty="0"/>
              <a:t>притерпеться (привыкнуть) -  претерпеть (пережить)</a:t>
            </a:r>
            <a:br>
              <a:rPr lang="ru-RU" sz="2000" dirty="0"/>
            </a:br>
            <a:r>
              <a:rPr lang="ru-RU" sz="2000" dirty="0"/>
              <a:t>приемник (радио) - преемник (ученик)</a:t>
            </a:r>
            <a:br>
              <a:rPr lang="ru-RU" sz="2000" dirty="0"/>
            </a:br>
            <a:r>
              <a:rPr lang="ru-RU" sz="2000" dirty="0"/>
              <a:t>приставить (поставить к чему-либо) - преставиться (умереть)</a:t>
            </a:r>
            <a:br>
              <a:rPr lang="ru-RU" sz="2000" dirty="0"/>
            </a:br>
            <a:r>
              <a:rPr lang="ru-RU" sz="2000" dirty="0"/>
              <a:t>привратник (сторож) - превратности (неприятности)</a:t>
            </a:r>
            <a:br>
              <a:rPr lang="ru-RU" sz="2000" dirty="0"/>
            </a:br>
            <a:r>
              <a:rPr lang="ru-RU" sz="2000" dirty="0"/>
              <a:t>приложить (положить вплотную) - непреложный (незыблемый, нерушимый)</a:t>
            </a:r>
            <a:br>
              <a:rPr lang="ru-RU" sz="2000" dirty="0"/>
            </a:br>
            <a:r>
              <a:rPr lang="ru-RU" sz="2000" dirty="0"/>
              <a:t>придел (пристройка в церкви) - предел (граница)</a:t>
            </a:r>
            <a:br>
              <a:rPr lang="ru-RU" sz="2000" dirty="0"/>
            </a:br>
            <a:r>
              <a:rPr lang="ru-RU" sz="2000" b="1" dirty="0"/>
              <a:t>Преуменьшать(очень) важность – приуменьшать (немного) значение</a:t>
            </a:r>
            <a:endParaRPr lang="ru-RU" sz="2000" dirty="0"/>
          </a:p>
          <a:p>
            <a:pPr fontAlgn="base"/>
            <a:r>
              <a:rPr lang="ru-RU" sz="2000" dirty="0"/>
              <a:t>Приумножить и преувеличить не имеет пары в соответствии с современными нормами. </a:t>
            </a:r>
            <a:r>
              <a:rPr lang="ru-RU" sz="2000" b="1" dirty="0"/>
              <a:t>   </a:t>
            </a:r>
            <a:br>
              <a:rPr lang="ru-RU" sz="2000" b="1" dirty="0"/>
            </a:br>
            <a:endParaRPr lang="ru-RU"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247864"/>
          </a:xfrm>
          <a:prstGeom prst="rect">
            <a:avLst/>
          </a:prstGeom>
        </p:spPr>
        <p:txBody>
          <a:bodyPr wrap="square">
            <a:spAutoFit/>
          </a:bodyPr>
          <a:lstStyle/>
          <a:p>
            <a:pPr fontAlgn="base"/>
            <a:r>
              <a:rPr lang="ru-RU" b="1" dirty="0"/>
              <a:t> </a:t>
            </a:r>
            <a:r>
              <a:rPr lang="ru-RU" sz="2000" b="1" dirty="0">
                <a:solidFill>
                  <a:srgbClr val="FF0000"/>
                </a:solidFill>
              </a:rPr>
              <a:t>Правописание слов с приставками ПРЕ/ПРИ, которые нужно запомнить</a:t>
            </a:r>
          </a:p>
          <a:p>
            <a:pPr fontAlgn="base"/>
            <a:r>
              <a:rPr lang="ru-RU" sz="2000" dirty="0"/>
              <a:t/>
            </a:r>
            <a:br>
              <a:rPr lang="ru-RU" sz="2000" dirty="0"/>
            </a:br>
            <a:r>
              <a:rPr lang="ru-RU" sz="2000" b="1" dirty="0"/>
              <a:t>ПРИ-:</a:t>
            </a:r>
            <a:r>
              <a:rPr lang="ru-RU" sz="2000" dirty="0"/>
              <a:t> приоритет, привилегия, прибаутка, привередливый, пригожий,  приличия, пристойно, приесться,  приключения, прикорнуть, присяга, притеснять, причина, причуда, притязание,  пример, прическа, прискорбно, приволье, прицел, примета, приверженец, прилежный, причиндалы, приятный, приватный, принцип, примат, примитив, пригодный, присниться, приключение, присудить, призвание, присмотреть, приспособить</a:t>
            </a:r>
          </a:p>
          <a:p>
            <a:pPr fontAlgn="base"/>
            <a:r>
              <a:rPr lang="ru-RU" sz="2000" dirty="0"/>
              <a:t> </a:t>
            </a:r>
          </a:p>
          <a:p>
            <a:pPr fontAlgn="base"/>
            <a:r>
              <a:rPr lang="ru-RU" sz="2000" b="1" dirty="0"/>
              <a:t>ПРЕ:</a:t>
            </a:r>
            <a:r>
              <a:rPr lang="ru-RU" sz="2000" dirty="0"/>
              <a:t> прерогатива, преамбула, препятствия, препоны, прерия, презент, препятствие, преимущество, преисподняя, прегрешения, пренебрегать, прекословить, препираться, престол, превратный, знак препинания, пресловутый, прельстить, преклонный, преставиться, преследовать, преподаватель, преподнести, предел (граница), препроводить, преподобный, камень преткновения, пресмыкаться, препарировать, прелюдия, премьера, престиж, президент, претензия, презумпция, превентивный, прелат, превалировать, президиум, претендент, преферанс, прецедент, препарат, преодолеть.</a:t>
            </a:r>
          </a:p>
          <a:p>
            <a:r>
              <a:rPr lang="ru-RU" sz="2000" dirty="0"/>
              <a:t/>
            </a:r>
            <a:br>
              <a:rPr lang="ru-RU" sz="2000" dirty="0"/>
            </a:br>
            <a:endParaRPr lang="ru-RU"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8"/>
            <a:ext cx="8496944" cy="3293209"/>
          </a:xfrm>
          <a:prstGeom prst="rect">
            <a:avLst/>
          </a:prstGeom>
        </p:spPr>
        <p:txBody>
          <a:bodyPr wrap="square">
            <a:spAutoFit/>
          </a:bodyPr>
          <a:lstStyle/>
          <a:p>
            <a:r>
              <a:rPr lang="ru-RU" sz="2000" b="1" dirty="0" smtClean="0">
                <a:solidFill>
                  <a:srgbClr val="FF0000"/>
                </a:solidFill>
              </a:rPr>
              <a:t>Укажите </a:t>
            </a:r>
            <a:r>
              <a:rPr lang="ru-RU" sz="2000" b="1" dirty="0">
                <a:solidFill>
                  <a:srgbClr val="FF0000"/>
                </a:solidFill>
              </a:rPr>
              <a:t>варианты ответов, в которых во всех словах одного ряда пропущена одна и та же буква. Запишите номера ответов.</a:t>
            </a:r>
          </a:p>
          <a:p>
            <a:r>
              <a:rPr lang="ru-RU" sz="2800" dirty="0"/>
              <a:t> </a:t>
            </a:r>
            <a:r>
              <a:rPr lang="ru-RU" sz="2800" dirty="0" smtClean="0"/>
              <a:t>1.</a:t>
            </a:r>
            <a:endParaRPr lang="ru-RU" sz="2800" dirty="0"/>
          </a:p>
          <a:p>
            <a:r>
              <a:rPr lang="ru-RU" sz="2800" dirty="0"/>
              <a:t>1) с..</a:t>
            </a:r>
            <a:r>
              <a:rPr lang="ru-RU" sz="2800" dirty="0" err="1"/>
              <a:t>гласие</a:t>
            </a:r>
            <a:r>
              <a:rPr lang="ru-RU" sz="2800" dirty="0"/>
              <a:t>, поз..вчера, п..следствия;</a:t>
            </a:r>
          </a:p>
          <a:p>
            <a:r>
              <a:rPr lang="ru-RU" sz="2800" dirty="0"/>
              <a:t>2) пр..образование, </a:t>
            </a:r>
            <a:r>
              <a:rPr lang="ru-RU" sz="2800" dirty="0" err="1"/>
              <a:t>непр</a:t>
            </a:r>
            <a:r>
              <a:rPr lang="ru-RU" sz="2800" dirty="0"/>
              <a:t>..ложный, пр..</a:t>
            </a:r>
            <a:r>
              <a:rPr lang="ru-RU" sz="2800" dirty="0" err="1"/>
              <a:t>дыстория</a:t>
            </a:r>
            <a:r>
              <a:rPr lang="ru-RU" sz="2800" dirty="0"/>
              <a:t>;</a:t>
            </a:r>
          </a:p>
          <a:p>
            <a:r>
              <a:rPr lang="ru-RU" sz="2800" dirty="0"/>
              <a:t>3) </a:t>
            </a:r>
            <a:r>
              <a:rPr lang="ru-RU" sz="2800" dirty="0" err="1"/>
              <a:t>чере</a:t>
            </a:r>
            <a:r>
              <a:rPr lang="ru-RU" sz="2800" dirty="0"/>
              <a:t>..чур, </a:t>
            </a:r>
            <a:r>
              <a:rPr lang="ru-RU" sz="2800" dirty="0" err="1"/>
              <a:t>бе</a:t>
            </a:r>
            <a:r>
              <a:rPr lang="ru-RU" sz="2800" dirty="0"/>
              <a:t>..болезненный, ..</a:t>
            </a:r>
            <a:r>
              <a:rPr lang="ru-RU" sz="2800" dirty="0" err="1"/>
              <a:t>десь</a:t>
            </a:r>
            <a:r>
              <a:rPr lang="ru-RU" sz="2800" dirty="0"/>
              <a:t>;</a:t>
            </a:r>
          </a:p>
          <a:p>
            <a:r>
              <a:rPr lang="ru-RU" sz="2800" dirty="0"/>
              <a:t>4) без..</a:t>
            </a:r>
            <a:r>
              <a:rPr lang="ru-RU" sz="2800" dirty="0" err="1"/>
              <a:t>нициативный</a:t>
            </a:r>
            <a:r>
              <a:rPr lang="ru-RU" sz="2800" dirty="0"/>
              <a:t>, </a:t>
            </a:r>
            <a:r>
              <a:rPr lang="ru-RU" sz="2800" dirty="0" err="1"/>
              <a:t>вз</a:t>
            </a:r>
            <a:r>
              <a:rPr lang="ru-RU" sz="2800" dirty="0"/>
              <a:t>..мать, пред..</a:t>
            </a:r>
            <a:r>
              <a:rPr lang="ru-RU" sz="2800" dirty="0" err="1"/>
              <a:t>нфарктный</a:t>
            </a:r>
            <a:r>
              <a:rPr lang="ru-RU" sz="2800" dirty="0"/>
              <a:t>;</a:t>
            </a:r>
          </a:p>
          <a:p>
            <a:r>
              <a:rPr lang="ru-RU" sz="2800" dirty="0"/>
              <a:t>5) п..</a:t>
            </a:r>
            <a:r>
              <a:rPr lang="ru-RU" sz="2800" dirty="0" err="1"/>
              <a:t>еса</a:t>
            </a:r>
            <a:r>
              <a:rPr lang="ru-RU" sz="2800" dirty="0"/>
              <a:t>, В..</a:t>
            </a:r>
            <a:r>
              <a:rPr lang="ru-RU" sz="2800" dirty="0" err="1"/>
              <a:t>етнам</a:t>
            </a:r>
            <a:r>
              <a:rPr lang="ru-RU" sz="2800" dirty="0"/>
              <a:t>, п..</a:t>
            </a:r>
            <a:r>
              <a:rPr lang="ru-RU" sz="2800" dirty="0" err="1"/>
              <a:t>янящий</a:t>
            </a:r>
            <a:r>
              <a:rPr lang="ru-RU" sz="2800" dirty="0"/>
              <a:t>.</a:t>
            </a:r>
          </a:p>
        </p:txBody>
      </p:sp>
      <p:sp>
        <p:nvSpPr>
          <p:cNvPr id="3" name="Прямоугольник 2"/>
          <p:cNvSpPr/>
          <p:nvPr/>
        </p:nvSpPr>
        <p:spPr>
          <a:xfrm>
            <a:off x="395536" y="3429000"/>
            <a:ext cx="8748464" cy="2677656"/>
          </a:xfrm>
          <a:prstGeom prst="rect">
            <a:avLst/>
          </a:prstGeom>
        </p:spPr>
        <p:txBody>
          <a:bodyPr wrap="square">
            <a:spAutoFit/>
          </a:bodyPr>
          <a:lstStyle/>
          <a:p>
            <a:r>
              <a:rPr lang="ru-RU" sz="2800" dirty="0"/>
              <a:t>2.</a:t>
            </a:r>
          </a:p>
          <a:p>
            <a:r>
              <a:rPr lang="ru-RU" sz="2800" dirty="0"/>
              <a:t>1) об..греться, пр..</a:t>
            </a:r>
            <a:r>
              <a:rPr lang="ru-RU" sz="2800" dirty="0" err="1"/>
              <a:t>питанный</a:t>
            </a:r>
            <a:r>
              <a:rPr lang="ru-RU" sz="2800" dirty="0"/>
              <a:t>, пр..сматривать (статью);</a:t>
            </a:r>
          </a:p>
          <a:p>
            <a:r>
              <a:rPr lang="ru-RU" sz="2800" dirty="0"/>
              <a:t>2) про..</a:t>
            </a:r>
            <a:r>
              <a:rPr lang="ru-RU" sz="2800" dirty="0" err="1"/>
              <a:t>грать</a:t>
            </a:r>
            <a:r>
              <a:rPr lang="ru-RU" sz="2800" dirty="0"/>
              <a:t>, с..</a:t>
            </a:r>
            <a:r>
              <a:rPr lang="ru-RU" sz="2800" dirty="0" err="1"/>
              <a:t>змала</a:t>
            </a:r>
            <a:r>
              <a:rPr lang="ru-RU" sz="2800" dirty="0"/>
              <a:t>, </a:t>
            </a:r>
            <a:r>
              <a:rPr lang="ru-RU" sz="2800" dirty="0" err="1"/>
              <a:t>дез</a:t>
            </a:r>
            <a:r>
              <a:rPr lang="ru-RU" sz="2800" dirty="0"/>
              <a:t>..</a:t>
            </a:r>
            <a:r>
              <a:rPr lang="ru-RU" sz="2800" dirty="0" err="1"/>
              <a:t>нфекция</a:t>
            </a:r>
            <a:r>
              <a:rPr lang="ru-RU" sz="2800" dirty="0"/>
              <a:t>;</a:t>
            </a:r>
          </a:p>
          <a:p>
            <a:r>
              <a:rPr lang="ru-RU" sz="2800" dirty="0"/>
              <a:t>3) </a:t>
            </a:r>
            <a:r>
              <a:rPr lang="ru-RU" sz="2800" dirty="0" err="1"/>
              <a:t>ра</a:t>
            </a:r>
            <a:r>
              <a:rPr lang="ru-RU" sz="2800" dirty="0"/>
              <a:t>..мешать, </a:t>
            </a:r>
            <a:r>
              <a:rPr lang="ru-RU" sz="2800" dirty="0" err="1"/>
              <a:t>бе</a:t>
            </a:r>
            <a:r>
              <a:rPr lang="ru-RU" sz="2800" dirty="0"/>
              <a:t>..численный, и..</a:t>
            </a:r>
            <a:r>
              <a:rPr lang="ru-RU" sz="2800" dirty="0" err="1"/>
              <a:t>чезнуть</a:t>
            </a:r>
            <a:r>
              <a:rPr lang="ru-RU" sz="2800" dirty="0"/>
              <a:t>;</a:t>
            </a:r>
          </a:p>
          <a:p>
            <a:r>
              <a:rPr lang="ru-RU" sz="2800" dirty="0"/>
              <a:t>4) пр..</a:t>
            </a:r>
            <a:r>
              <a:rPr lang="ru-RU" sz="2800" dirty="0" err="1"/>
              <a:t>старелый</a:t>
            </a:r>
            <a:r>
              <a:rPr lang="ru-RU" sz="2800" dirty="0"/>
              <a:t>, пр..открыть, пр..вокзальный;</a:t>
            </a:r>
          </a:p>
          <a:p>
            <a:r>
              <a:rPr lang="ru-RU" sz="2800" dirty="0"/>
              <a:t>5) </a:t>
            </a:r>
            <a:r>
              <a:rPr lang="ru-RU" sz="2800" dirty="0" err="1"/>
              <a:t>нед</a:t>
            </a:r>
            <a:r>
              <a:rPr lang="ru-RU" sz="2800" dirty="0"/>
              <a:t>..варить, п..краска, п..</a:t>
            </a:r>
            <a:r>
              <a:rPr lang="ru-RU" sz="2800" dirty="0" err="1"/>
              <a:t>дкова</a:t>
            </a:r>
            <a:r>
              <a:rPr lang="ru-RU" sz="2800" dirty="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892480" cy="5970865"/>
          </a:xfrm>
          <a:prstGeom prst="rect">
            <a:avLst/>
          </a:prstGeom>
        </p:spPr>
        <p:txBody>
          <a:bodyPr wrap="square">
            <a:spAutoFit/>
          </a:bodyPr>
          <a:lstStyle/>
          <a:p>
            <a:r>
              <a:rPr lang="ru-RU" sz="2800" dirty="0"/>
              <a:t>3.</a:t>
            </a:r>
          </a:p>
          <a:p>
            <a:r>
              <a:rPr lang="ru-RU" sz="2800" dirty="0"/>
              <a:t>1) пр..</a:t>
            </a:r>
            <a:r>
              <a:rPr lang="ru-RU" sz="2800" dirty="0" err="1"/>
              <a:t>восходный</a:t>
            </a:r>
            <a:r>
              <a:rPr lang="ru-RU" sz="2800" dirty="0"/>
              <a:t>, пр..</a:t>
            </a:r>
            <a:r>
              <a:rPr lang="ru-RU" sz="2800" dirty="0" err="1"/>
              <a:t>норовиться</a:t>
            </a:r>
            <a:r>
              <a:rPr lang="ru-RU" sz="2800" dirty="0"/>
              <a:t>, пр..клонить (колени);</a:t>
            </a:r>
          </a:p>
          <a:p>
            <a:r>
              <a:rPr lang="ru-RU" sz="2800" dirty="0"/>
              <a:t>2) на..бровный, по..рыть (нору), по..метить;</a:t>
            </a:r>
          </a:p>
          <a:p>
            <a:r>
              <a:rPr lang="ru-RU" sz="2800" dirty="0"/>
              <a:t>3) пр..</a:t>
            </a:r>
            <a:r>
              <a:rPr lang="ru-RU" sz="2800" dirty="0" err="1"/>
              <a:t>чудливый</a:t>
            </a:r>
            <a:r>
              <a:rPr lang="ru-RU" sz="2800" dirty="0"/>
              <a:t>, пр..града, пр..видение;</a:t>
            </a:r>
          </a:p>
          <a:p>
            <a:r>
              <a:rPr lang="ru-RU" sz="2800" dirty="0"/>
              <a:t>4) не..</a:t>
            </a:r>
            <a:r>
              <a:rPr lang="ru-RU" sz="2800" dirty="0" err="1"/>
              <a:t>быточный</a:t>
            </a:r>
            <a:r>
              <a:rPr lang="ru-RU" sz="2800" dirty="0"/>
              <a:t>, не..деланный, ..даюсь;</a:t>
            </a:r>
          </a:p>
          <a:p>
            <a:r>
              <a:rPr lang="ru-RU" sz="2800" dirty="0"/>
              <a:t>5) по..</a:t>
            </a:r>
            <a:r>
              <a:rPr lang="ru-RU" sz="2800" dirty="0" err="1"/>
              <a:t>скать</a:t>
            </a:r>
            <a:r>
              <a:rPr lang="ru-RU" sz="2800" dirty="0"/>
              <a:t>, с..</a:t>
            </a:r>
            <a:r>
              <a:rPr lang="ru-RU" sz="2800" dirty="0" err="1"/>
              <a:t>грать</a:t>
            </a:r>
            <a:r>
              <a:rPr lang="ru-RU" sz="2800" dirty="0"/>
              <a:t>, роз..</a:t>
            </a:r>
            <a:r>
              <a:rPr lang="ru-RU" sz="2800" dirty="0" err="1"/>
              <a:t>ск</a:t>
            </a:r>
            <a:r>
              <a:rPr lang="ru-RU" sz="2800" dirty="0"/>
              <a:t>.</a:t>
            </a:r>
          </a:p>
          <a:p>
            <a:endParaRPr lang="ru-RU" sz="2800" dirty="0"/>
          </a:p>
          <a:p>
            <a:r>
              <a:rPr lang="ru-RU" sz="2800" dirty="0"/>
              <a:t>4.</a:t>
            </a:r>
          </a:p>
          <a:p>
            <a:r>
              <a:rPr lang="ru-RU" sz="2800" dirty="0"/>
              <a:t>1) и..гнать, не..</a:t>
            </a:r>
            <a:r>
              <a:rPr lang="ru-RU" sz="2800" dirty="0" err="1"/>
              <a:t>гораемый</a:t>
            </a:r>
            <a:r>
              <a:rPr lang="ru-RU" sz="2800" dirty="0"/>
              <a:t>, </a:t>
            </a:r>
            <a:r>
              <a:rPr lang="ru-RU" sz="2800" dirty="0" err="1"/>
              <a:t>ра</a:t>
            </a:r>
            <a:r>
              <a:rPr lang="ru-RU" sz="2800" dirty="0"/>
              <a:t>..</a:t>
            </a:r>
            <a:r>
              <a:rPr lang="ru-RU" sz="2800" dirty="0" err="1"/>
              <a:t>погодится</a:t>
            </a:r>
            <a:r>
              <a:rPr lang="ru-RU" sz="2800" dirty="0"/>
              <a:t>;</a:t>
            </a:r>
          </a:p>
          <a:p>
            <a:r>
              <a:rPr lang="ru-RU" sz="2800" dirty="0"/>
              <a:t>2) д..темна, </a:t>
            </a:r>
            <a:r>
              <a:rPr lang="ru-RU" sz="2800" dirty="0" err="1"/>
              <a:t>непр</a:t>
            </a:r>
            <a:r>
              <a:rPr lang="ru-RU" sz="2800" dirty="0"/>
              <a:t>..стёганное (одеяло), п..</a:t>
            </a:r>
            <a:r>
              <a:rPr lang="ru-RU" sz="2800" dirty="0" err="1"/>
              <a:t>дстрекатель</a:t>
            </a:r>
            <a:r>
              <a:rPr lang="ru-RU" sz="2800" dirty="0"/>
              <a:t>;</a:t>
            </a:r>
          </a:p>
          <a:p>
            <a:r>
              <a:rPr lang="ru-RU" sz="2800" dirty="0"/>
              <a:t>3) пр..пинание, пр..глушить, пр..стегнуть;</a:t>
            </a:r>
          </a:p>
          <a:p>
            <a:r>
              <a:rPr lang="ru-RU" sz="2800" dirty="0"/>
              <a:t>4) раз..</a:t>
            </a:r>
            <a:r>
              <a:rPr lang="ru-RU" sz="2800" dirty="0" err="1"/>
              <a:t>грать</a:t>
            </a:r>
            <a:r>
              <a:rPr lang="ru-RU" sz="2800" dirty="0"/>
              <a:t>, пред..</a:t>
            </a:r>
            <a:r>
              <a:rPr lang="ru-RU" sz="2800" dirty="0" err="1"/>
              <a:t>стория</a:t>
            </a:r>
            <a:r>
              <a:rPr lang="ru-RU" sz="2800" dirty="0"/>
              <a:t>, без..</a:t>
            </a:r>
            <a:r>
              <a:rPr lang="ru-RU" sz="2800" dirty="0" err="1"/>
              <a:t>мянный</a:t>
            </a:r>
            <a:r>
              <a:rPr lang="ru-RU" sz="2800" dirty="0"/>
              <a:t>;</a:t>
            </a:r>
          </a:p>
          <a:p>
            <a:r>
              <a:rPr lang="ru-RU" sz="2800" dirty="0"/>
              <a:t>5) по..бросить, о..говорка, на..</a:t>
            </a:r>
            <a:r>
              <a:rPr lang="ru-RU" sz="2800" dirty="0" err="1"/>
              <a:t>земный</a:t>
            </a:r>
            <a:r>
              <a:rPr lang="ru-RU" sz="2800" dirty="0"/>
              <a:t>.</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251520" y="332656"/>
            <a:ext cx="8712968" cy="7078861"/>
          </a:xfrm>
          <a:prstGeom prst="rect">
            <a:avLst/>
          </a:prstGeom>
        </p:spPr>
        <p:txBody>
          <a:bodyPr wrap="square">
            <a:spAutoFit/>
          </a:bodyPr>
          <a:lstStyle/>
          <a:p>
            <a:r>
              <a:rPr lang="ru-RU" sz="2800" dirty="0"/>
              <a:t>5.</a:t>
            </a:r>
          </a:p>
          <a:p>
            <a:r>
              <a:rPr lang="ru-RU" sz="2800" dirty="0"/>
              <a:t>1) </a:t>
            </a:r>
            <a:r>
              <a:rPr lang="ru-RU" sz="2800" dirty="0" err="1"/>
              <a:t>ро</a:t>
            </a:r>
            <a:r>
              <a:rPr lang="ru-RU" sz="2800" dirty="0"/>
              <a:t>..</a:t>
            </a:r>
            <a:r>
              <a:rPr lang="ru-RU" sz="2800" dirty="0" err="1"/>
              <a:t>черк</a:t>
            </a:r>
            <a:r>
              <a:rPr lang="ru-RU" sz="2800" dirty="0"/>
              <a:t>, не..</a:t>
            </a:r>
            <a:r>
              <a:rPr lang="ru-RU" sz="2800" dirty="0" err="1"/>
              <a:t>гибаемый</a:t>
            </a:r>
            <a:r>
              <a:rPr lang="ru-RU" sz="2800" dirty="0"/>
              <a:t>, пере..дать;</a:t>
            </a:r>
          </a:p>
          <a:p>
            <a:r>
              <a:rPr lang="ru-RU" sz="2800" dirty="0"/>
              <a:t>2) пр..интересный, пр..</a:t>
            </a:r>
            <a:r>
              <a:rPr lang="ru-RU" sz="2800" dirty="0" err="1"/>
              <a:t>тендент</a:t>
            </a:r>
            <a:r>
              <a:rPr lang="ru-RU" sz="2800" dirty="0"/>
              <a:t>, пр..</a:t>
            </a:r>
            <a:r>
              <a:rPr lang="ru-RU" sz="2800" dirty="0" err="1"/>
              <a:t>творяется</a:t>
            </a:r>
            <a:r>
              <a:rPr lang="ru-RU" sz="2800" dirty="0"/>
              <a:t> (в жизнь);</a:t>
            </a:r>
          </a:p>
          <a:p>
            <a:r>
              <a:rPr lang="ru-RU" sz="2800" dirty="0"/>
              <a:t>3) без..</a:t>
            </a:r>
            <a:r>
              <a:rPr lang="ru-RU" sz="2800" dirty="0" err="1"/>
              <a:t>скусный</a:t>
            </a:r>
            <a:r>
              <a:rPr lang="ru-RU" sz="2800" dirty="0"/>
              <a:t>, за..</a:t>
            </a:r>
            <a:r>
              <a:rPr lang="ru-RU" sz="2800" dirty="0" err="1"/>
              <a:t>нтересованный</a:t>
            </a:r>
            <a:r>
              <a:rPr lang="ru-RU" sz="2800" dirty="0"/>
              <a:t>, во..</a:t>
            </a:r>
            <a:r>
              <a:rPr lang="ru-RU" sz="2800" dirty="0" err="1"/>
              <a:t>стину</a:t>
            </a:r>
            <a:r>
              <a:rPr lang="ru-RU" sz="2800" dirty="0"/>
              <a:t>;</a:t>
            </a:r>
          </a:p>
          <a:p>
            <a:r>
              <a:rPr lang="ru-RU" sz="2800" dirty="0"/>
              <a:t>4) поз..вчера, не..</a:t>
            </a:r>
            <a:r>
              <a:rPr lang="ru-RU" sz="2800" dirty="0" err="1"/>
              <a:t>бозримый</a:t>
            </a:r>
            <a:r>
              <a:rPr lang="ru-RU" sz="2800" dirty="0"/>
              <a:t>, ..</a:t>
            </a:r>
            <a:r>
              <a:rPr lang="ru-RU" sz="2800" dirty="0" err="1"/>
              <a:t>твергнуть</a:t>
            </a:r>
            <a:r>
              <a:rPr lang="ru-RU" sz="2800" dirty="0"/>
              <a:t>;</a:t>
            </a:r>
          </a:p>
          <a:p>
            <a:r>
              <a:rPr lang="ru-RU" sz="2800" dirty="0"/>
              <a:t>5) без..ядерный, п..</a:t>
            </a:r>
            <a:r>
              <a:rPr lang="ru-RU" sz="2800" dirty="0" err="1"/>
              <a:t>едестал</a:t>
            </a:r>
            <a:r>
              <a:rPr lang="ru-RU" sz="2800" dirty="0"/>
              <a:t>, из..</a:t>
            </a:r>
            <a:r>
              <a:rPr lang="ru-RU" sz="2800" dirty="0" err="1"/>
              <a:t>ян</a:t>
            </a:r>
            <a:r>
              <a:rPr lang="ru-RU" sz="2800" dirty="0"/>
              <a:t>. </a:t>
            </a:r>
          </a:p>
          <a:p>
            <a:endParaRPr lang="ru-RU" sz="2800" dirty="0"/>
          </a:p>
          <a:p>
            <a:r>
              <a:rPr lang="ru-RU" sz="2800" dirty="0"/>
              <a:t>6.</a:t>
            </a:r>
          </a:p>
          <a:p>
            <a:r>
              <a:rPr lang="ru-RU" sz="2800" dirty="0"/>
              <a:t>1) не..</a:t>
            </a:r>
            <a:r>
              <a:rPr lang="ru-RU" sz="2800" dirty="0" err="1"/>
              <a:t>глядный</a:t>
            </a:r>
            <a:r>
              <a:rPr lang="ru-RU" sz="2800" dirty="0"/>
              <a:t>, </a:t>
            </a:r>
            <a:r>
              <a:rPr lang="ru-RU" sz="2800" dirty="0" err="1"/>
              <a:t>з</a:t>
            </a:r>
            <a:r>
              <a:rPr lang="ru-RU" sz="2800" dirty="0"/>
              <a:t>..головок, </a:t>
            </a:r>
            <a:r>
              <a:rPr lang="ru-RU" sz="2800" dirty="0" err="1"/>
              <a:t>з</a:t>
            </a:r>
            <a:r>
              <a:rPr lang="ru-RU" sz="2800" dirty="0"/>
              <a:t>..</a:t>
            </a:r>
            <a:r>
              <a:rPr lang="ru-RU" sz="2800" dirty="0" err="1"/>
              <a:t>гляденье</a:t>
            </a:r>
            <a:r>
              <a:rPr lang="ru-RU" sz="2800" dirty="0"/>
              <a:t>;</a:t>
            </a:r>
          </a:p>
          <a:p>
            <a:r>
              <a:rPr lang="ru-RU" sz="2800" dirty="0"/>
              <a:t>2) во..</a:t>
            </a:r>
            <a:r>
              <a:rPr lang="ru-RU" sz="2800" dirty="0" err="1"/>
              <a:t>горание</a:t>
            </a:r>
            <a:r>
              <a:rPr lang="ru-RU" sz="2800" dirty="0"/>
              <a:t>, в..</a:t>
            </a:r>
            <a:r>
              <a:rPr lang="ru-RU" sz="2800" dirty="0" err="1"/>
              <a:t>драгивать</a:t>
            </a:r>
            <a:r>
              <a:rPr lang="ru-RU" sz="2800" dirty="0"/>
              <a:t>, </a:t>
            </a:r>
            <a:r>
              <a:rPr lang="ru-RU" sz="2800" dirty="0" err="1"/>
              <a:t>ра</a:t>
            </a:r>
            <a:r>
              <a:rPr lang="ru-RU" sz="2800" dirty="0"/>
              <a:t>..</a:t>
            </a:r>
            <a:r>
              <a:rPr lang="ru-RU" sz="2800" dirty="0" err="1"/>
              <a:t>витие</a:t>
            </a:r>
            <a:r>
              <a:rPr lang="ru-RU" sz="2800" dirty="0"/>
              <a:t>;</a:t>
            </a:r>
          </a:p>
          <a:p>
            <a:r>
              <a:rPr lang="ru-RU" sz="2800" dirty="0"/>
              <a:t>3) меж..</a:t>
            </a:r>
            <a:r>
              <a:rPr lang="ru-RU" sz="2800" dirty="0" err="1"/>
              <a:t>гровой</a:t>
            </a:r>
            <a:r>
              <a:rPr lang="ru-RU" sz="2800" dirty="0"/>
              <a:t>, по..</a:t>
            </a:r>
            <a:r>
              <a:rPr lang="ru-RU" sz="2800" dirty="0" err="1"/>
              <a:t>грать</a:t>
            </a:r>
            <a:r>
              <a:rPr lang="ru-RU" sz="2800" dirty="0"/>
              <a:t>, сверх..</a:t>
            </a:r>
            <a:r>
              <a:rPr lang="ru-RU" sz="2800" dirty="0" err="1"/>
              <a:t>зысканный</a:t>
            </a:r>
            <a:r>
              <a:rPr lang="ru-RU" sz="2800" dirty="0"/>
              <a:t>;</a:t>
            </a:r>
          </a:p>
          <a:p>
            <a:r>
              <a:rPr lang="ru-RU" sz="2800" dirty="0"/>
              <a:t>4) пр..обрел, пр..</a:t>
            </a:r>
            <a:r>
              <a:rPr lang="ru-RU" sz="2800" dirty="0" err="1"/>
              <a:t>образователь</a:t>
            </a:r>
            <a:r>
              <a:rPr lang="ru-RU" sz="2800" dirty="0"/>
              <a:t>, пр..</a:t>
            </a:r>
            <a:r>
              <a:rPr lang="ru-RU" sz="2800" dirty="0" err="1"/>
              <a:t>оритет</a:t>
            </a:r>
            <a:r>
              <a:rPr lang="ru-RU" sz="2800" dirty="0"/>
              <a:t>;</a:t>
            </a:r>
          </a:p>
          <a:p>
            <a:r>
              <a:rPr lang="ru-RU" sz="2800" dirty="0"/>
              <a:t>5) </a:t>
            </a:r>
            <a:r>
              <a:rPr lang="ru-RU" sz="2800" dirty="0" err="1"/>
              <a:t>суб</a:t>
            </a:r>
            <a:r>
              <a:rPr lang="ru-RU" sz="2800" dirty="0"/>
              <a:t>..</a:t>
            </a:r>
            <a:r>
              <a:rPr lang="ru-RU" sz="2800" dirty="0" err="1"/>
              <a:t>ективный</a:t>
            </a:r>
            <a:r>
              <a:rPr lang="ru-RU" sz="2800" dirty="0"/>
              <a:t>, оп..</a:t>
            </a:r>
            <a:r>
              <a:rPr lang="ru-RU" sz="2800" dirty="0" err="1"/>
              <a:t>янение</a:t>
            </a:r>
            <a:r>
              <a:rPr lang="ru-RU" sz="2800" dirty="0"/>
              <a:t>, в..юн.</a:t>
            </a:r>
          </a:p>
          <a:p>
            <a:endParaRPr lang="ru-RU" dirty="0"/>
          </a:p>
          <a:p>
            <a:endParaRPr lang="ru-RU" dirty="0"/>
          </a:p>
          <a:p>
            <a:endParaRPr lang="ru-RU" dirty="0"/>
          </a:p>
          <a:p>
            <a:endParaRPr lang="ru-RU" dirty="0"/>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712968" cy="5970865"/>
          </a:xfrm>
          <a:prstGeom prst="rect">
            <a:avLst/>
          </a:prstGeom>
        </p:spPr>
        <p:txBody>
          <a:bodyPr wrap="square">
            <a:spAutoFit/>
          </a:bodyPr>
          <a:lstStyle/>
          <a:p>
            <a:r>
              <a:rPr lang="ru-RU" sz="2800" dirty="0"/>
              <a:t>7.</a:t>
            </a:r>
          </a:p>
          <a:p>
            <a:r>
              <a:rPr lang="ru-RU" sz="2800" dirty="0"/>
              <a:t>1) сверх.. </a:t>
            </a:r>
            <a:r>
              <a:rPr lang="ru-RU" sz="2800" dirty="0" err="1"/>
              <a:t>нициативный</a:t>
            </a:r>
            <a:r>
              <a:rPr lang="ru-RU" sz="2800" dirty="0"/>
              <a:t>, </a:t>
            </a:r>
            <a:r>
              <a:rPr lang="ru-RU" sz="2800" dirty="0" err="1"/>
              <a:t>вз</a:t>
            </a:r>
            <a:r>
              <a:rPr lang="ru-RU" sz="2800" dirty="0"/>
              <a:t>..мать, трёх..</a:t>
            </a:r>
            <a:r>
              <a:rPr lang="ru-RU" sz="2800" dirty="0" err="1"/>
              <a:t>мпульсный</a:t>
            </a:r>
            <a:r>
              <a:rPr lang="ru-RU" sz="2800" dirty="0"/>
              <a:t>;</a:t>
            </a:r>
          </a:p>
          <a:p>
            <a:r>
              <a:rPr lang="ru-RU" sz="2800" dirty="0"/>
              <a:t>2) и..коверкать, </a:t>
            </a:r>
            <a:r>
              <a:rPr lang="ru-RU" sz="2800" dirty="0" err="1"/>
              <a:t>бе</a:t>
            </a:r>
            <a:r>
              <a:rPr lang="ru-RU" sz="2800" dirty="0"/>
              <a:t>..жизненный, </a:t>
            </a:r>
            <a:r>
              <a:rPr lang="ru-RU" sz="2800" dirty="0" err="1"/>
              <a:t>чере</a:t>
            </a:r>
            <a:r>
              <a:rPr lang="ru-RU" sz="2800" dirty="0"/>
              <a:t>..чур;</a:t>
            </a:r>
          </a:p>
          <a:p>
            <a:r>
              <a:rPr lang="ru-RU" sz="2800" dirty="0"/>
              <a:t>3) меж..языковой, п..</a:t>
            </a:r>
            <a:r>
              <a:rPr lang="ru-RU" sz="2800" dirty="0" err="1"/>
              <a:t>еса</a:t>
            </a:r>
            <a:r>
              <a:rPr lang="ru-RU" sz="2800" dirty="0"/>
              <a:t>, двух..этажный;</a:t>
            </a:r>
          </a:p>
          <a:p>
            <a:r>
              <a:rPr lang="ru-RU" sz="2800" dirty="0"/>
              <a:t>4) пр..образовать, пр..</a:t>
            </a:r>
            <a:r>
              <a:rPr lang="ru-RU" sz="2800" dirty="0" err="1"/>
              <a:t>слушиваться</a:t>
            </a:r>
            <a:r>
              <a:rPr lang="ru-RU" sz="2800" dirty="0"/>
              <a:t>, пр..клеить;</a:t>
            </a:r>
          </a:p>
          <a:p>
            <a:r>
              <a:rPr lang="ru-RU" sz="2800" dirty="0"/>
              <a:t>5) д..красна, не..</a:t>
            </a:r>
            <a:r>
              <a:rPr lang="ru-RU" sz="2800" dirty="0" err="1"/>
              <a:t>тснятый</a:t>
            </a:r>
            <a:r>
              <a:rPr lang="ru-RU" sz="2800" dirty="0"/>
              <a:t> (кадр), п..</a:t>
            </a:r>
            <a:r>
              <a:rPr lang="ru-RU" sz="2800" dirty="0" err="1"/>
              <a:t>драмник</a:t>
            </a:r>
            <a:r>
              <a:rPr lang="ru-RU" sz="2800" dirty="0"/>
              <a:t>. </a:t>
            </a:r>
          </a:p>
          <a:p>
            <a:endParaRPr lang="ru-RU" sz="2800" dirty="0"/>
          </a:p>
          <a:p>
            <a:r>
              <a:rPr lang="ru-RU" sz="2800" dirty="0"/>
              <a:t>8.</a:t>
            </a:r>
          </a:p>
          <a:p>
            <a:r>
              <a:rPr lang="ru-RU" sz="2800" dirty="0"/>
              <a:t>1) п..</a:t>
            </a:r>
            <a:r>
              <a:rPr lang="ru-RU" sz="2800" dirty="0" err="1"/>
              <a:t>верженный</a:t>
            </a:r>
            <a:r>
              <a:rPr lang="ru-RU" sz="2800" dirty="0"/>
              <a:t>, ос..знавать, под..зрение;</a:t>
            </a:r>
          </a:p>
          <a:p>
            <a:r>
              <a:rPr lang="ru-RU" sz="2800" dirty="0"/>
              <a:t>2) </a:t>
            </a:r>
            <a:r>
              <a:rPr lang="ru-RU" sz="2800" dirty="0" err="1"/>
              <a:t>вз</a:t>
            </a:r>
            <a:r>
              <a:rPr lang="ru-RU" sz="2800" dirty="0"/>
              <a:t>..ерошить, порт..ера, четырёх..угольный;</a:t>
            </a:r>
          </a:p>
          <a:p>
            <a:r>
              <a:rPr lang="ru-RU" sz="2800" dirty="0"/>
              <a:t>3) пр..озёрный, пр..огромный, пр..ходит;</a:t>
            </a:r>
          </a:p>
          <a:p>
            <a:r>
              <a:rPr lang="ru-RU" sz="2800" dirty="0"/>
              <a:t>4) </a:t>
            </a:r>
            <a:r>
              <a:rPr lang="ru-RU" sz="2800" dirty="0" err="1"/>
              <a:t>бе</a:t>
            </a:r>
            <a:r>
              <a:rPr lang="ru-RU" sz="2800" dirty="0"/>
              <a:t>..жалостность, в..тревожиться, </a:t>
            </a:r>
            <a:r>
              <a:rPr lang="ru-RU" sz="2800" dirty="0" err="1"/>
              <a:t>ра</a:t>
            </a:r>
            <a:r>
              <a:rPr lang="ru-RU" sz="2800" dirty="0"/>
              <a:t>..говор;</a:t>
            </a:r>
          </a:p>
          <a:p>
            <a:r>
              <a:rPr lang="ru-RU" sz="2800" dirty="0"/>
              <a:t>5) </a:t>
            </a:r>
            <a:r>
              <a:rPr lang="ru-RU" sz="2800" dirty="0" err="1"/>
              <a:t>супер</a:t>
            </a:r>
            <a:r>
              <a:rPr lang="ru-RU" sz="2800" dirty="0"/>
              <a:t>..</a:t>
            </a:r>
            <a:r>
              <a:rPr lang="ru-RU" sz="2800" dirty="0" err="1"/>
              <a:t>гра</a:t>
            </a:r>
            <a:r>
              <a:rPr lang="ru-RU" sz="2800" dirty="0"/>
              <a:t>, спорт..</a:t>
            </a:r>
            <a:r>
              <a:rPr lang="ru-RU" sz="2800" dirty="0" err="1"/>
              <a:t>нвентарь</a:t>
            </a:r>
            <a:r>
              <a:rPr lang="ru-RU" sz="2800" dirty="0"/>
              <a:t>, контр..</a:t>
            </a:r>
            <a:r>
              <a:rPr lang="ru-RU" sz="2800" dirty="0" err="1"/>
              <a:t>ск</a:t>
            </a:r>
            <a:r>
              <a:rPr lang="ru-RU" sz="2800" dirty="0"/>
              <a:t>.</a:t>
            </a:r>
          </a:p>
          <a:p>
            <a:r>
              <a:rPr lang="ru-RU" dirty="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784976" cy="5970865"/>
          </a:xfrm>
          <a:prstGeom prst="rect">
            <a:avLst/>
          </a:prstGeom>
        </p:spPr>
        <p:txBody>
          <a:bodyPr wrap="square">
            <a:spAutoFit/>
          </a:bodyPr>
          <a:lstStyle/>
          <a:p>
            <a:r>
              <a:rPr lang="ru-RU" sz="2800" dirty="0"/>
              <a:t>9.</a:t>
            </a:r>
          </a:p>
          <a:p>
            <a:r>
              <a:rPr lang="ru-RU" sz="2800" dirty="0"/>
              <a:t>1) </a:t>
            </a:r>
            <a:r>
              <a:rPr lang="ru-RU" sz="2800" dirty="0" err="1"/>
              <a:t>пре</a:t>
            </a:r>
            <a:r>
              <a:rPr lang="ru-RU" sz="2800" dirty="0"/>
              <a:t>..чувствовать, о..крутить, по..ставить;</a:t>
            </a:r>
          </a:p>
          <a:p>
            <a:r>
              <a:rPr lang="ru-RU" sz="2800" dirty="0"/>
              <a:t>2) раз..чаровать, с..брать, с..</a:t>
            </a:r>
            <a:r>
              <a:rPr lang="ru-RU" sz="2800" dirty="0" err="1"/>
              <a:t>трудник</a:t>
            </a:r>
            <a:r>
              <a:rPr lang="ru-RU" sz="2800" dirty="0"/>
              <a:t>;</a:t>
            </a:r>
          </a:p>
          <a:p>
            <a:r>
              <a:rPr lang="ru-RU" sz="2800" dirty="0"/>
              <a:t>3) кон..</a:t>
            </a:r>
            <a:r>
              <a:rPr lang="ru-RU" sz="2800" dirty="0" err="1"/>
              <a:t>юнктура</a:t>
            </a:r>
            <a:r>
              <a:rPr lang="ru-RU" sz="2800" dirty="0"/>
              <a:t>, с..ёжиться, в..елся;</a:t>
            </a:r>
          </a:p>
          <a:p>
            <a:r>
              <a:rPr lang="ru-RU" sz="2800" dirty="0"/>
              <a:t>4) </a:t>
            </a:r>
            <a:r>
              <a:rPr lang="ru-RU" sz="2800" dirty="0" err="1"/>
              <a:t>беспр</a:t>
            </a:r>
            <a:r>
              <a:rPr lang="ru-RU" sz="2800" dirty="0"/>
              <a:t>..</a:t>
            </a:r>
            <a:r>
              <a:rPr lang="ru-RU" sz="2800" dirty="0" err="1"/>
              <a:t>станно</a:t>
            </a:r>
            <a:r>
              <a:rPr lang="ru-RU" sz="2800" dirty="0"/>
              <a:t>, </a:t>
            </a:r>
            <a:r>
              <a:rPr lang="ru-RU" sz="2800" dirty="0" err="1"/>
              <a:t>сопр</a:t>
            </a:r>
            <a:r>
              <a:rPr lang="ru-RU" sz="2800" dirty="0"/>
              <a:t>..частность, пр..</a:t>
            </a:r>
            <a:r>
              <a:rPr lang="ru-RU" sz="2800" dirty="0" err="1"/>
              <a:t>дворный</a:t>
            </a:r>
            <a:r>
              <a:rPr lang="ru-RU" sz="2800" dirty="0"/>
              <a:t>;</a:t>
            </a:r>
          </a:p>
          <a:p>
            <a:r>
              <a:rPr lang="ru-RU" sz="2800" dirty="0"/>
              <a:t>5) спец..</a:t>
            </a:r>
            <a:r>
              <a:rPr lang="ru-RU" sz="2800" dirty="0" err="1"/>
              <a:t>нструмент</a:t>
            </a:r>
            <a:r>
              <a:rPr lang="ru-RU" sz="2800" dirty="0"/>
              <a:t>, пост..</a:t>
            </a:r>
            <a:r>
              <a:rPr lang="ru-RU" sz="2800" dirty="0" err="1"/>
              <a:t>мпрессионизм</a:t>
            </a:r>
            <a:r>
              <a:rPr lang="ru-RU" sz="2800" dirty="0"/>
              <a:t>, пред..</a:t>
            </a:r>
            <a:r>
              <a:rPr lang="ru-RU" sz="2800" dirty="0" err="1"/>
              <a:t>юльский</a:t>
            </a:r>
            <a:r>
              <a:rPr lang="ru-RU" sz="2800" dirty="0"/>
              <a:t>. </a:t>
            </a:r>
          </a:p>
          <a:p>
            <a:endParaRPr lang="ru-RU" sz="2800" dirty="0"/>
          </a:p>
          <a:p>
            <a:r>
              <a:rPr lang="ru-RU" sz="2800" dirty="0"/>
              <a:t>10.</a:t>
            </a:r>
          </a:p>
          <a:p>
            <a:r>
              <a:rPr lang="ru-RU" sz="2800" dirty="0"/>
              <a:t>1) пр..большой, пр..бор, пр..имущество;</a:t>
            </a:r>
          </a:p>
          <a:p>
            <a:r>
              <a:rPr lang="ru-RU" sz="2800" dirty="0"/>
              <a:t>2) п..</a:t>
            </a:r>
            <a:r>
              <a:rPr lang="ru-RU" sz="2800" dirty="0" err="1"/>
              <a:t>верженный</a:t>
            </a:r>
            <a:r>
              <a:rPr lang="ru-RU" sz="2800" dirty="0"/>
              <a:t>, с..зреть, об..шлось;</a:t>
            </a:r>
          </a:p>
          <a:p>
            <a:r>
              <a:rPr lang="ru-RU" sz="2800" dirty="0"/>
              <a:t>3) с..</a:t>
            </a:r>
            <a:r>
              <a:rPr lang="ru-RU" sz="2800" dirty="0" err="1"/>
              <a:t>узить</a:t>
            </a:r>
            <a:r>
              <a:rPr lang="ru-RU" sz="2800" dirty="0"/>
              <a:t>, ин..</a:t>
            </a:r>
            <a:r>
              <a:rPr lang="ru-RU" sz="2800" dirty="0" err="1"/>
              <a:t>екция</a:t>
            </a:r>
            <a:r>
              <a:rPr lang="ru-RU" sz="2800" dirty="0"/>
              <a:t>, пред..юбилейный;</a:t>
            </a:r>
          </a:p>
          <a:p>
            <a:r>
              <a:rPr lang="ru-RU" sz="2800" dirty="0"/>
              <a:t>4) и..бежавший, во..звать, </a:t>
            </a:r>
            <a:r>
              <a:rPr lang="ru-RU" sz="2800" dirty="0" err="1"/>
              <a:t>ра</a:t>
            </a:r>
            <a:r>
              <a:rPr lang="ru-RU" sz="2800" dirty="0"/>
              <a:t>..гуляться;</a:t>
            </a:r>
          </a:p>
          <a:p>
            <a:r>
              <a:rPr lang="ru-RU" sz="2800" dirty="0"/>
              <a:t>5) по..</a:t>
            </a:r>
            <a:r>
              <a:rPr lang="ru-RU" sz="2800" dirty="0" err="1"/>
              <a:t>чинительный</a:t>
            </a:r>
            <a:r>
              <a:rPr lang="ru-RU" sz="2800" dirty="0"/>
              <a:t>, по..</a:t>
            </a:r>
            <a:r>
              <a:rPr lang="ru-RU" sz="2800" dirty="0" err="1"/>
              <a:t>тверждение</a:t>
            </a:r>
            <a:r>
              <a:rPr lang="ru-RU" sz="2800" dirty="0"/>
              <a:t>, </a:t>
            </a:r>
            <a:r>
              <a:rPr lang="ru-RU" sz="2800" dirty="0" err="1"/>
              <a:t>пре</a:t>
            </a:r>
            <a:r>
              <a:rPr lang="ru-RU" sz="2800" dirty="0"/>
              <a:t>..шествовать.</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640960" cy="4874989"/>
          </a:xfrm>
          <a:prstGeom prst="rect">
            <a:avLst/>
          </a:prstGeom>
        </p:spPr>
        <p:txBody>
          <a:bodyPr wrap="square">
            <a:spAutoFit/>
          </a:bodyPr>
          <a:lstStyle/>
          <a:p>
            <a:pPr algn="ctr">
              <a:lnSpc>
                <a:spcPct val="107000"/>
              </a:lnSpc>
              <a:spcAft>
                <a:spcPts val="0"/>
              </a:spcAft>
            </a:pPr>
            <a:r>
              <a:rPr lang="ru-RU" sz="4000" b="1"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Что нужно знать?</a:t>
            </a:r>
          </a:p>
          <a:p>
            <a:pPr algn="ctr">
              <a:lnSpc>
                <a:spcPct val="107000"/>
              </a:lnSpc>
              <a:spcAft>
                <a:spcPts val="0"/>
              </a:spcAft>
            </a:pPr>
            <a:endParaRPr lang="ru-RU" sz="4000" b="1" dirty="0">
              <a:solidFill>
                <a:srgbClr val="000000"/>
              </a:solidFill>
              <a:latin typeface="Cambria" panose="02040503050406030204"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ru-RU" sz="3600" dirty="0">
              <a:latin typeface="Cambria" panose="02040503050406030204" pitchFamily="18" charset="0"/>
              <a:ea typeface="Calibri" panose="020F0502020204030204" pitchFamily="34" charset="0"/>
              <a:cs typeface="Times New Roman" panose="02020603050405020304" pitchFamily="18" charset="0"/>
            </a:endParaRPr>
          </a:p>
          <a:p>
            <a:pPr marL="342900" lvl="0" indent="-342900">
              <a:spcAft>
                <a:spcPts val="750"/>
              </a:spcAft>
              <a:tabLst>
                <a:tab pos="457200" algn="l"/>
              </a:tabLst>
            </a:pPr>
            <a:r>
              <a:rPr lang="ru-RU" sz="3200" b="1" dirty="0">
                <a:solidFill>
                  <a:srgbClr val="000000"/>
                </a:solidFill>
                <a:latin typeface="Cambria" panose="02040503050406030204" pitchFamily="18" charset="0"/>
                <a:ea typeface="Times New Roman" panose="02020603050405020304" pitchFamily="18" charset="0"/>
              </a:rPr>
              <a:t>Приставки ПРЕ – ПРИ</a:t>
            </a:r>
            <a:endParaRPr lang="ru-RU" sz="4000" dirty="0">
              <a:latin typeface="Cambria" panose="02040503050406030204" pitchFamily="18" charset="0"/>
              <a:ea typeface="Times New Roman" panose="02020603050405020304" pitchFamily="18" charset="0"/>
            </a:endParaRPr>
          </a:p>
          <a:p>
            <a:pPr marL="342900" lvl="0" indent="-342900">
              <a:spcAft>
                <a:spcPts val="750"/>
              </a:spcAft>
              <a:tabLst>
                <a:tab pos="457200" algn="l"/>
              </a:tabLst>
            </a:pPr>
            <a:r>
              <a:rPr lang="ru-RU" sz="3200" b="1" dirty="0">
                <a:solidFill>
                  <a:srgbClr val="000000"/>
                </a:solidFill>
                <a:latin typeface="Cambria" panose="02040503050406030204" pitchFamily="18" charset="0"/>
                <a:ea typeface="Times New Roman" panose="02020603050405020304" pitchFamily="18" charset="0"/>
              </a:rPr>
              <a:t>Приставки на З и С</a:t>
            </a:r>
            <a:endParaRPr lang="ru-RU" sz="4000" dirty="0">
              <a:latin typeface="Cambria" panose="02040503050406030204" pitchFamily="18" charset="0"/>
              <a:ea typeface="Times New Roman" panose="02020603050405020304" pitchFamily="18" charset="0"/>
            </a:endParaRPr>
          </a:p>
          <a:p>
            <a:pPr marL="342900" lvl="0" indent="-342900">
              <a:spcAft>
                <a:spcPts val="750"/>
              </a:spcAft>
              <a:tabLst>
                <a:tab pos="457200" algn="l"/>
              </a:tabLst>
            </a:pPr>
            <a:r>
              <a:rPr lang="ru-RU" sz="3200" b="1" dirty="0">
                <a:solidFill>
                  <a:srgbClr val="000000"/>
                </a:solidFill>
                <a:latin typeface="Cambria" panose="02040503050406030204" pitchFamily="18" charset="0"/>
                <a:ea typeface="Times New Roman" panose="02020603050405020304" pitchFamily="18" charset="0"/>
              </a:rPr>
              <a:t>Неизменяемые приставки</a:t>
            </a:r>
            <a:endParaRPr lang="ru-RU" sz="4000" dirty="0">
              <a:latin typeface="Cambria" panose="02040503050406030204" pitchFamily="18" charset="0"/>
              <a:ea typeface="Times New Roman" panose="02020603050405020304" pitchFamily="18" charset="0"/>
            </a:endParaRPr>
          </a:p>
          <a:p>
            <a:pPr marL="342900" lvl="0" indent="-342900">
              <a:spcAft>
                <a:spcPts val="750"/>
              </a:spcAft>
              <a:tabLst>
                <a:tab pos="457200" algn="l"/>
              </a:tabLst>
            </a:pPr>
            <a:r>
              <a:rPr lang="ru-RU" sz="3200" b="1" dirty="0">
                <a:solidFill>
                  <a:srgbClr val="000000"/>
                </a:solidFill>
                <a:latin typeface="Cambria" panose="02040503050406030204" pitchFamily="18" charset="0"/>
                <a:ea typeface="Times New Roman" panose="02020603050405020304" pitchFamily="18" charset="0"/>
              </a:rPr>
              <a:t>Правописание Ъ и Ь</a:t>
            </a:r>
            <a:endParaRPr lang="ru-RU" sz="4000" dirty="0">
              <a:latin typeface="Cambria" panose="02040503050406030204" pitchFamily="18" charset="0"/>
              <a:ea typeface="Times New Roman" panose="02020603050405020304" pitchFamily="18" charset="0"/>
            </a:endParaRPr>
          </a:p>
          <a:p>
            <a:pPr marL="342900" lvl="0" indent="-342900">
              <a:spcAft>
                <a:spcPts val="750"/>
              </a:spcAft>
              <a:tabLst>
                <a:tab pos="457200" algn="l"/>
              </a:tabLst>
            </a:pPr>
            <a:r>
              <a:rPr lang="ru-RU" sz="3200" b="1" dirty="0">
                <a:solidFill>
                  <a:srgbClr val="000000"/>
                </a:solidFill>
                <a:latin typeface="Cambria" panose="02040503050406030204" pitchFamily="18" charset="0"/>
                <a:ea typeface="Times New Roman" panose="02020603050405020304" pitchFamily="18" charset="0"/>
              </a:rPr>
              <a:t>Буквы Ы и </a:t>
            </a:r>
            <a:r>
              <a:rPr lang="ru-RU" sz="3200" b="1" dirty="0" err="1">
                <a:solidFill>
                  <a:srgbClr val="000000"/>
                </a:solidFill>
                <a:latin typeface="Cambria" panose="02040503050406030204" pitchFamily="18" charset="0"/>
                <a:ea typeface="Times New Roman" panose="02020603050405020304" pitchFamily="18" charset="0"/>
              </a:rPr>
              <a:t>И</a:t>
            </a:r>
            <a:r>
              <a:rPr lang="ru-RU" sz="3200" b="1" dirty="0">
                <a:solidFill>
                  <a:srgbClr val="000000"/>
                </a:solidFill>
                <a:latin typeface="Cambria" panose="02040503050406030204" pitchFamily="18" charset="0"/>
                <a:ea typeface="Times New Roman" panose="02020603050405020304" pitchFamily="18" charset="0"/>
              </a:rPr>
              <a:t> после приставок</a:t>
            </a:r>
            <a:endParaRPr lang="ru-RU" sz="4000" dirty="0">
              <a:effectLst/>
              <a:latin typeface="Cambria" panose="02040503050406030204" pitchFamily="18" charset="0"/>
              <a:ea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784976" cy="5970865"/>
          </a:xfrm>
          <a:prstGeom prst="rect">
            <a:avLst/>
          </a:prstGeom>
        </p:spPr>
        <p:txBody>
          <a:bodyPr wrap="square">
            <a:spAutoFit/>
          </a:bodyPr>
          <a:lstStyle/>
          <a:p>
            <a:r>
              <a:rPr lang="ru-RU" sz="2800" dirty="0"/>
              <a:t>11.</a:t>
            </a:r>
          </a:p>
          <a:p>
            <a:r>
              <a:rPr lang="ru-RU" sz="2800" dirty="0"/>
              <a:t>1) пр..горок, пр..тихнуть, пр..</a:t>
            </a:r>
            <a:r>
              <a:rPr lang="ru-RU" sz="2800" dirty="0" err="1"/>
              <a:t>норовиться</a:t>
            </a:r>
            <a:r>
              <a:rPr lang="ru-RU" sz="2800" dirty="0"/>
              <a:t>;</a:t>
            </a:r>
          </a:p>
          <a:p>
            <a:r>
              <a:rPr lang="ru-RU" sz="2800" dirty="0"/>
              <a:t>2) </a:t>
            </a:r>
            <a:r>
              <a:rPr lang="ru-RU" sz="2800" dirty="0" err="1"/>
              <a:t>бе</a:t>
            </a:r>
            <a:r>
              <a:rPr lang="ru-RU" sz="2800" dirty="0"/>
              <a:t>..конечный, </a:t>
            </a:r>
            <a:r>
              <a:rPr lang="ru-RU" sz="2800" dirty="0" err="1"/>
              <a:t>ра</a:t>
            </a:r>
            <a:r>
              <a:rPr lang="ru-RU" sz="2800" dirty="0"/>
              <a:t>..кроить, </a:t>
            </a:r>
            <a:r>
              <a:rPr lang="ru-RU" sz="2800" dirty="0" err="1"/>
              <a:t>ра</a:t>
            </a:r>
            <a:r>
              <a:rPr lang="ru-RU" sz="2800" dirty="0"/>
              <a:t>..чёт</a:t>
            </a:r>
          </a:p>
          <a:p>
            <a:r>
              <a:rPr lang="ru-RU" sz="2800" dirty="0"/>
              <a:t>3) зав..</a:t>
            </a:r>
            <a:r>
              <a:rPr lang="ru-RU" sz="2800" dirty="0" err="1"/>
              <a:t>южить</a:t>
            </a:r>
            <a:r>
              <a:rPr lang="ru-RU" sz="2800" dirty="0"/>
              <a:t>, об..</a:t>
            </a:r>
            <a:r>
              <a:rPr lang="ru-RU" sz="2800" dirty="0" err="1"/>
              <a:t>ект</a:t>
            </a:r>
            <a:r>
              <a:rPr lang="ru-RU" sz="2800" dirty="0"/>
              <a:t>, под..строй;</a:t>
            </a:r>
          </a:p>
          <a:p>
            <a:r>
              <a:rPr lang="ru-RU" sz="2800" dirty="0"/>
              <a:t>4) п..</a:t>
            </a:r>
            <a:r>
              <a:rPr lang="ru-RU" sz="2800" dirty="0" err="1"/>
              <a:t>дбежать</a:t>
            </a:r>
            <a:r>
              <a:rPr lang="ru-RU" sz="2800" dirty="0"/>
              <a:t>, пор..скрутить, д..лепить;</a:t>
            </a:r>
          </a:p>
          <a:p>
            <a:r>
              <a:rPr lang="ru-RU" sz="2800" dirty="0"/>
              <a:t>5) без..сходный, двух..</a:t>
            </a:r>
            <a:r>
              <a:rPr lang="ru-RU" sz="2800" dirty="0" err="1"/>
              <a:t>гольный</a:t>
            </a:r>
            <a:r>
              <a:rPr lang="ru-RU" sz="2800" dirty="0"/>
              <a:t>, под..</a:t>
            </a:r>
            <a:r>
              <a:rPr lang="ru-RU" sz="2800" dirty="0" err="1"/>
              <a:t>скать</a:t>
            </a:r>
            <a:r>
              <a:rPr lang="ru-RU" sz="2800" dirty="0"/>
              <a:t>. </a:t>
            </a:r>
          </a:p>
          <a:p>
            <a:endParaRPr lang="ru-RU" sz="2800" dirty="0"/>
          </a:p>
          <a:p>
            <a:r>
              <a:rPr lang="ru-RU" sz="2800" dirty="0"/>
              <a:t>12.</a:t>
            </a:r>
          </a:p>
          <a:p>
            <a:r>
              <a:rPr lang="ru-RU" sz="2800" dirty="0"/>
              <a:t>1) пр..неприятный, пр..обладать, пр..красный;</a:t>
            </a:r>
          </a:p>
          <a:p>
            <a:r>
              <a:rPr lang="ru-RU" sz="2800" dirty="0"/>
              <a:t>2) </a:t>
            </a:r>
            <a:r>
              <a:rPr lang="ru-RU" sz="2800" dirty="0" err="1"/>
              <a:t>неп</a:t>
            </a:r>
            <a:r>
              <a:rPr lang="ru-RU" sz="2800" dirty="0"/>
              <a:t>..</a:t>
            </a:r>
            <a:r>
              <a:rPr lang="ru-RU" sz="2800" dirty="0" err="1"/>
              <a:t>правимый</a:t>
            </a:r>
            <a:r>
              <a:rPr lang="ru-RU" sz="2800" dirty="0"/>
              <a:t>, </a:t>
            </a:r>
            <a:r>
              <a:rPr lang="ru-RU" sz="2800" dirty="0" err="1"/>
              <a:t>з</a:t>
            </a:r>
            <a:r>
              <a:rPr lang="ru-RU" sz="2800" dirty="0"/>
              <a:t>..брошенный, р..скрученный;</a:t>
            </a:r>
          </a:p>
          <a:p>
            <a:r>
              <a:rPr lang="ru-RU" sz="2800" dirty="0"/>
              <a:t>3) </a:t>
            </a:r>
            <a:r>
              <a:rPr lang="ru-RU" sz="2800" dirty="0" err="1"/>
              <a:t>бе</a:t>
            </a:r>
            <a:r>
              <a:rPr lang="ru-RU" sz="2800" dirty="0"/>
              <a:t>..жизненный, не..держанный, ..</a:t>
            </a:r>
            <a:r>
              <a:rPr lang="ru-RU" sz="2800" dirty="0" err="1"/>
              <a:t>делка</a:t>
            </a:r>
            <a:r>
              <a:rPr lang="ru-RU" sz="2800" dirty="0"/>
              <a:t>;</a:t>
            </a:r>
          </a:p>
          <a:p>
            <a:r>
              <a:rPr lang="ru-RU" sz="2800" dirty="0"/>
              <a:t>4) б..</a:t>
            </a:r>
            <a:r>
              <a:rPr lang="ru-RU" sz="2800" dirty="0" err="1"/>
              <a:t>ёт</a:t>
            </a:r>
            <a:r>
              <a:rPr lang="ru-RU" sz="2800" dirty="0"/>
              <a:t>, </a:t>
            </a:r>
            <a:r>
              <a:rPr lang="ru-RU" sz="2800" dirty="0" err="1"/>
              <a:t>фамил</a:t>
            </a:r>
            <a:r>
              <a:rPr lang="ru-RU" sz="2800" dirty="0"/>
              <a:t>..</a:t>
            </a:r>
            <a:r>
              <a:rPr lang="ru-RU" sz="2800" dirty="0" err="1"/>
              <a:t>ярный</a:t>
            </a:r>
            <a:r>
              <a:rPr lang="ru-RU" sz="2800" dirty="0"/>
              <a:t>, л..</a:t>
            </a:r>
            <a:r>
              <a:rPr lang="ru-RU" sz="2800" dirty="0" err="1"/>
              <a:t>ёт</a:t>
            </a:r>
            <a:r>
              <a:rPr lang="ru-RU" sz="2800" dirty="0"/>
              <a:t>;</a:t>
            </a:r>
          </a:p>
          <a:p>
            <a:r>
              <a:rPr lang="ru-RU" sz="2800" dirty="0"/>
              <a:t>5) </a:t>
            </a:r>
            <a:r>
              <a:rPr lang="ru-RU" sz="2800" dirty="0" err="1"/>
              <a:t>вз</a:t>
            </a:r>
            <a:r>
              <a:rPr lang="ru-RU" sz="2800" dirty="0"/>
              <a:t>..мать, воз..меть, под..мать.</a:t>
            </a:r>
            <a:endParaRPr lang="ru-RU" dirty="0"/>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12968" cy="5970865"/>
          </a:xfrm>
          <a:prstGeom prst="rect">
            <a:avLst/>
          </a:prstGeom>
        </p:spPr>
        <p:txBody>
          <a:bodyPr wrap="square">
            <a:spAutoFit/>
          </a:bodyPr>
          <a:lstStyle/>
          <a:p>
            <a:r>
              <a:rPr lang="ru-RU" sz="2800" dirty="0"/>
              <a:t>13.</a:t>
            </a:r>
          </a:p>
          <a:p>
            <a:r>
              <a:rPr lang="ru-RU" sz="2800" dirty="0"/>
              <a:t>1) пр..</a:t>
            </a:r>
            <a:r>
              <a:rPr lang="ru-RU" sz="2800" dirty="0" err="1"/>
              <a:t>общил</a:t>
            </a:r>
            <a:r>
              <a:rPr lang="ru-RU" sz="2800" dirty="0"/>
              <a:t>, пр..льстил, пр..</a:t>
            </a:r>
            <a:r>
              <a:rPr lang="ru-RU" sz="2800" dirty="0" err="1"/>
              <a:t>вратник</a:t>
            </a:r>
            <a:endParaRPr lang="ru-RU" sz="2800" dirty="0"/>
          </a:p>
          <a:p>
            <a:r>
              <a:rPr lang="ru-RU" sz="2800" dirty="0"/>
              <a:t>2) и..сяк, </a:t>
            </a:r>
            <a:r>
              <a:rPr lang="ru-RU" sz="2800" dirty="0" err="1"/>
              <a:t>бе</a:t>
            </a:r>
            <a:r>
              <a:rPr lang="ru-RU" sz="2800" dirty="0"/>
              <a:t>..</a:t>
            </a:r>
            <a:r>
              <a:rPr lang="ru-RU" sz="2800" dirty="0" err="1"/>
              <a:t>престанно</a:t>
            </a:r>
            <a:r>
              <a:rPr lang="ru-RU" sz="2800" dirty="0"/>
              <a:t>, во..ходящий</a:t>
            </a:r>
          </a:p>
          <a:p>
            <a:r>
              <a:rPr lang="ru-RU" sz="2800" dirty="0"/>
              <a:t>3) н..ладил, пр..дедушка, р..ссыпал</a:t>
            </a:r>
          </a:p>
          <a:p>
            <a:r>
              <a:rPr lang="ru-RU" sz="2800" dirty="0"/>
              <a:t>4) под..</a:t>
            </a:r>
            <a:r>
              <a:rPr lang="ru-RU" sz="2800" dirty="0" err="1"/>
              <a:t>тожил</a:t>
            </a:r>
            <a:r>
              <a:rPr lang="ru-RU" sz="2800" dirty="0"/>
              <a:t>, пред..</a:t>
            </a:r>
            <a:r>
              <a:rPr lang="ru-RU" sz="2800" dirty="0" err="1"/>
              <a:t>нфарктный</a:t>
            </a:r>
            <a:r>
              <a:rPr lang="ru-RU" sz="2800" dirty="0"/>
              <a:t>, из..мать</a:t>
            </a:r>
          </a:p>
          <a:p>
            <a:r>
              <a:rPr lang="ru-RU" sz="2800" dirty="0"/>
              <a:t>5) с..язвил, </a:t>
            </a:r>
            <a:r>
              <a:rPr lang="ru-RU" sz="2800" dirty="0" err="1"/>
              <a:t>подош</a:t>
            </a:r>
            <a:r>
              <a:rPr lang="ru-RU" sz="2800" dirty="0"/>
              <a:t>..</a:t>
            </a:r>
            <a:r>
              <a:rPr lang="ru-RU" sz="2800" dirty="0" err="1"/>
              <a:t>ю</a:t>
            </a:r>
            <a:r>
              <a:rPr lang="ru-RU" sz="2800" dirty="0"/>
              <a:t>, </a:t>
            </a:r>
            <a:r>
              <a:rPr lang="ru-RU" sz="2800" dirty="0" err="1"/>
              <a:t>суб</a:t>
            </a:r>
            <a:r>
              <a:rPr lang="ru-RU" sz="2800" dirty="0"/>
              <a:t>..</a:t>
            </a:r>
            <a:r>
              <a:rPr lang="ru-RU" sz="2800" dirty="0" err="1"/>
              <a:t>ект</a:t>
            </a:r>
            <a:endParaRPr lang="ru-RU" sz="2800" dirty="0"/>
          </a:p>
          <a:p>
            <a:endParaRPr lang="ru-RU" sz="2800" dirty="0"/>
          </a:p>
          <a:p>
            <a:r>
              <a:rPr lang="ru-RU" sz="2800" dirty="0"/>
              <a:t>14.</a:t>
            </a:r>
          </a:p>
          <a:p>
            <a:r>
              <a:rPr lang="ru-RU" sz="2800" dirty="0"/>
              <a:t>1) </a:t>
            </a:r>
            <a:r>
              <a:rPr lang="ru-RU" sz="2800" dirty="0" err="1"/>
              <a:t>бе</a:t>
            </a:r>
            <a:r>
              <a:rPr lang="ru-RU" sz="2800" dirty="0"/>
              <a:t>..предел, </a:t>
            </a:r>
            <a:r>
              <a:rPr lang="ru-RU" sz="2800" dirty="0" err="1"/>
              <a:t>ра</a:t>
            </a:r>
            <a:r>
              <a:rPr lang="ru-RU" sz="2800" dirty="0"/>
              <a:t>..бег, в..дохнуть</a:t>
            </a:r>
          </a:p>
          <a:p>
            <a:r>
              <a:rPr lang="ru-RU" sz="2800" dirty="0"/>
              <a:t>2) пр..</a:t>
            </a:r>
            <a:r>
              <a:rPr lang="ru-RU" sz="2800" dirty="0" err="1"/>
              <a:t>чудливо</a:t>
            </a:r>
            <a:r>
              <a:rPr lang="ru-RU" sz="2800" dirty="0"/>
              <a:t>, пр..зрел (бездомного), пр..</a:t>
            </a:r>
            <a:r>
              <a:rPr lang="ru-RU" sz="2800" dirty="0" err="1"/>
              <a:t>карманить</a:t>
            </a:r>
            <a:endParaRPr lang="ru-RU" sz="2800" dirty="0"/>
          </a:p>
          <a:p>
            <a:r>
              <a:rPr lang="ru-RU" sz="2800" dirty="0"/>
              <a:t>3) опр..кинул (ведро), пр..язык, поз..вчера</a:t>
            </a:r>
          </a:p>
          <a:p>
            <a:r>
              <a:rPr lang="ru-RU" sz="2800" dirty="0"/>
              <a:t>4) с..</a:t>
            </a:r>
            <a:r>
              <a:rPr lang="ru-RU" sz="2800" dirty="0" err="1"/>
              <a:t>змала</a:t>
            </a:r>
            <a:r>
              <a:rPr lang="ru-RU" sz="2800" dirty="0"/>
              <a:t> (любил петь), об..</a:t>
            </a:r>
            <a:r>
              <a:rPr lang="ru-RU" sz="2800" dirty="0" err="1"/>
              <a:t>ск</a:t>
            </a:r>
            <a:r>
              <a:rPr lang="ru-RU" sz="2800" dirty="0"/>
              <a:t>, пред..</a:t>
            </a:r>
            <a:r>
              <a:rPr lang="ru-RU" sz="2800" dirty="0" err="1"/>
              <a:t>юльский</a:t>
            </a:r>
            <a:endParaRPr lang="ru-RU" sz="2800" dirty="0"/>
          </a:p>
          <a:p>
            <a:r>
              <a:rPr lang="ru-RU" sz="2800" dirty="0"/>
              <a:t>5) трёх..ярусный, под..ячий, </a:t>
            </a:r>
            <a:r>
              <a:rPr lang="ru-RU" sz="2800" dirty="0" err="1"/>
              <a:t>разоб</a:t>
            </a:r>
            <a:r>
              <a:rPr lang="ru-RU" sz="2800" dirty="0"/>
              <a:t>..</a:t>
            </a:r>
            <a:r>
              <a:rPr lang="ru-RU" sz="2800" dirty="0" err="1"/>
              <a:t>ю</a:t>
            </a:r>
            <a:endParaRPr lang="ru-RU" sz="2800" dirty="0"/>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856984" cy="6401753"/>
          </a:xfrm>
          <a:prstGeom prst="rect">
            <a:avLst/>
          </a:prstGeom>
        </p:spPr>
        <p:txBody>
          <a:bodyPr wrap="square">
            <a:spAutoFit/>
          </a:bodyPr>
          <a:lstStyle/>
          <a:p>
            <a:r>
              <a:rPr lang="ru-RU" sz="2800" dirty="0"/>
              <a:t>15.</a:t>
            </a:r>
          </a:p>
          <a:p>
            <a:r>
              <a:rPr lang="ru-RU" sz="2800" dirty="0"/>
              <a:t>1) пр..</a:t>
            </a:r>
            <a:r>
              <a:rPr lang="ru-RU" sz="2800" dirty="0" err="1"/>
              <a:t>способь</a:t>
            </a:r>
            <a:r>
              <a:rPr lang="ru-RU" sz="2800" dirty="0"/>
              <a:t> (для работы), пр..крыл, </a:t>
            </a:r>
            <a:r>
              <a:rPr lang="ru-RU" sz="2800" dirty="0" err="1"/>
              <a:t>непр</a:t>
            </a:r>
            <a:r>
              <a:rPr lang="ru-RU" sz="2800" dirty="0"/>
              <a:t>..</a:t>
            </a:r>
            <a:r>
              <a:rPr lang="ru-RU" sz="2800" dirty="0" err="1"/>
              <a:t>хотливый</a:t>
            </a:r>
            <a:endParaRPr lang="ru-RU" sz="2800" dirty="0"/>
          </a:p>
          <a:p>
            <a:r>
              <a:rPr lang="ru-RU" sz="2800" dirty="0"/>
              <a:t>2) в..</a:t>
            </a:r>
            <a:r>
              <a:rPr lang="ru-RU" sz="2800" dirty="0" err="1"/>
              <a:t>езд</a:t>
            </a:r>
            <a:r>
              <a:rPr lang="ru-RU" sz="2800" dirty="0"/>
              <a:t> (во двор), б..ют (по щеке), </a:t>
            </a:r>
            <a:r>
              <a:rPr lang="ru-RU" sz="2800" dirty="0" err="1"/>
              <a:t>помест</a:t>
            </a:r>
            <a:r>
              <a:rPr lang="ru-RU" sz="2800" dirty="0"/>
              <a:t>..е</a:t>
            </a:r>
          </a:p>
          <a:p>
            <a:r>
              <a:rPr lang="ru-RU" sz="2800" dirty="0"/>
              <a:t>3) сверх..</a:t>
            </a:r>
            <a:r>
              <a:rPr lang="ru-RU" sz="2800" dirty="0" err="1"/>
              <a:t>нтеллигентный</a:t>
            </a:r>
            <a:r>
              <a:rPr lang="ru-RU" sz="2800" dirty="0"/>
              <a:t>, по..</a:t>
            </a:r>
            <a:r>
              <a:rPr lang="ru-RU" sz="2800" dirty="0" err="1"/>
              <a:t>скать</a:t>
            </a:r>
            <a:r>
              <a:rPr lang="ru-RU" sz="2800" dirty="0"/>
              <a:t>, </a:t>
            </a:r>
            <a:r>
              <a:rPr lang="ru-RU" sz="2800" dirty="0" err="1"/>
              <a:t>вз</a:t>
            </a:r>
            <a:r>
              <a:rPr lang="ru-RU" sz="2800" dirty="0"/>
              <a:t>..мать</a:t>
            </a:r>
          </a:p>
          <a:p>
            <a:r>
              <a:rPr lang="ru-RU" sz="2800" dirty="0"/>
              <a:t>4) опр..кинуть, пр..родина, под..брать</a:t>
            </a:r>
          </a:p>
          <a:p>
            <a:r>
              <a:rPr lang="ru-RU" sz="2800" dirty="0"/>
              <a:t>5) </a:t>
            </a:r>
            <a:r>
              <a:rPr lang="ru-RU" sz="2800" dirty="0" err="1"/>
              <a:t>ра</a:t>
            </a:r>
            <a:r>
              <a:rPr lang="ru-RU" sz="2800" dirty="0"/>
              <a:t>..шифруй, </a:t>
            </a:r>
            <a:r>
              <a:rPr lang="ru-RU" sz="2800" dirty="0" err="1"/>
              <a:t>бе</a:t>
            </a:r>
            <a:r>
              <a:rPr lang="ru-RU" sz="2800" dirty="0"/>
              <a:t>..человечно, не..жатый</a:t>
            </a:r>
          </a:p>
          <a:p>
            <a:endParaRPr lang="ru-RU" sz="2800" dirty="0"/>
          </a:p>
          <a:p>
            <a:r>
              <a:rPr lang="ru-RU" sz="2800" dirty="0"/>
              <a:t>16.</a:t>
            </a:r>
          </a:p>
          <a:p>
            <a:r>
              <a:rPr lang="ru-RU" sz="2800" dirty="0"/>
              <a:t>1) обе..</a:t>
            </a:r>
            <a:r>
              <a:rPr lang="ru-RU" sz="2800" dirty="0" err="1"/>
              <a:t>доленный</a:t>
            </a:r>
            <a:r>
              <a:rPr lang="ru-RU" sz="2800" dirty="0"/>
              <a:t>, и..</a:t>
            </a:r>
            <a:r>
              <a:rPr lang="ru-RU" sz="2800" dirty="0" err="1"/>
              <a:t>древле</a:t>
            </a:r>
            <a:r>
              <a:rPr lang="ru-RU" sz="2800" dirty="0"/>
              <a:t>, не..держанный</a:t>
            </a:r>
          </a:p>
          <a:p>
            <a:r>
              <a:rPr lang="ru-RU" sz="2800" dirty="0"/>
              <a:t>2) об..</a:t>
            </a:r>
            <a:r>
              <a:rPr lang="ru-RU" sz="2800" dirty="0" err="1"/>
              <a:t>скать</a:t>
            </a:r>
            <a:r>
              <a:rPr lang="ru-RU" sz="2800" dirty="0"/>
              <a:t>, пост..</a:t>
            </a:r>
            <a:r>
              <a:rPr lang="ru-RU" sz="2800" dirty="0" err="1"/>
              <a:t>мпрессионизм</a:t>
            </a:r>
            <a:r>
              <a:rPr lang="ru-RU" sz="2800" dirty="0"/>
              <a:t>, без..</a:t>
            </a:r>
            <a:r>
              <a:rPr lang="ru-RU" sz="2800" dirty="0" err="1"/>
              <a:t>мянный</a:t>
            </a:r>
            <a:endParaRPr lang="ru-RU" sz="2800" dirty="0"/>
          </a:p>
          <a:p>
            <a:r>
              <a:rPr lang="ru-RU" sz="2800" dirty="0"/>
              <a:t>3) пр..</a:t>
            </a:r>
            <a:r>
              <a:rPr lang="ru-RU" sz="2800" dirty="0" err="1"/>
              <a:t>страстие</a:t>
            </a:r>
            <a:r>
              <a:rPr lang="ru-RU" sz="2800" dirty="0"/>
              <a:t>, пр..</a:t>
            </a:r>
            <a:r>
              <a:rPr lang="ru-RU" sz="2800" dirty="0" err="1"/>
              <a:t>мелькаться</a:t>
            </a:r>
            <a:r>
              <a:rPr lang="ru-RU" sz="2800" dirty="0"/>
              <a:t>, пр..строиться</a:t>
            </a:r>
          </a:p>
          <a:p>
            <a:r>
              <a:rPr lang="ru-RU" sz="2800" dirty="0"/>
              <a:t>4) под..</a:t>
            </a:r>
            <a:r>
              <a:rPr lang="ru-RU" sz="2800" dirty="0" err="1"/>
              <a:t>ёмник</a:t>
            </a:r>
            <a:r>
              <a:rPr lang="ru-RU" sz="2800" dirty="0"/>
              <a:t>, зав..</a:t>
            </a:r>
            <a:r>
              <a:rPr lang="ru-RU" sz="2800" dirty="0" err="1"/>
              <a:t>южило</a:t>
            </a:r>
            <a:r>
              <a:rPr lang="ru-RU" sz="2800" dirty="0"/>
              <a:t>, </a:t>
            </a:r>
            <a:r>
              <a:rPr lang="ru-RU" sz="2800" dirty="0" err="1"/>
              <a:t>необ</a:t>
            </a:r>
            <a:r>
              <a:rPr lang="ru-RU" sz="2800" dirty="0"/>
              <a:t>..</a:t>
            </a:r>
            <a:r>
              <a:rPr lang="ru-RU" sz="2800" dirty="0" err="1"/>
              <a:t>ятный</a:t>
            </a:r>
            <a:endParaRPr lang="ru-RU" sz="2800" dirty="0"/>
          </a:p>
          <a:p>
            <a:r>
              <a:rPr lang="ru-RU" sz="2800" dirty="0"/>
              <a:t>5) пред..ставить (слово оратору), пр..образ, перев..плотиться</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964488" cy="6401753"/>
          </a:xfrm>
          <a:prstGeom prst="rect">
            <a:avLst/>
          </a:prstGeom>
        </p:spPr>
        <p:txBody>
          <a:bodyPr wrap="square">
            <a:spAutoFit/>
          </a:bodyPr>
          <a:lstStyle/>
          <a:p>
            <a:r>
              <a:rPr lang="ru-RU" sz="2800" dirty="0"/>
              <a:t>17.</a:t>
            </a:r>
          </a:p>
          <a:p>
            <a:r>
              <a:rPr lang="ru-RU" sz="2800" dirty="0"/>
              <a:t>1) без..</a:t>
            </a:r>
            <a:r>
              <a:rPr lang="ru-RU" sz="2800" dirty="0" err="1"/>
              <a:t>нициативный</a:t>
            </a:r>
            <a:r>
              <a:rPr lang="ru-RU" sz="2800" dirty="0"/>
              <a:t>, без..сходность, с..</a:t>
            </a:r>
            <a:r>
              <a:rPr lang="ru-RU" sz="2800" dirty="0" err="1"/>
              <a:t>змала</a:t>
            </a:r>
            <a:endParaRPr lang="ru-RU" sz="2800" dirty="0"/>
          </a:p>
          <a:p>
            <a:r>
              <a:rPr lang="ru-RU" sz="2800" dirty="0"/>
              <a:t>2) </a:t>
            </a:r>
            <a:r>
              <a:rPr lang="ru-RU" sz="2800" dirty="0" err="1"/>
              <a:t>предн</a:t>
            </a:r>
            <a:r>
              <a:rPr lang="ru-RU" sz="2800" dirty="0"/>
              <a:t>..значение, под..рваться, пр..браться (в комнату)</a:t>
            </a:r>
          </a:p>
          <a:p>
            <a:r>
              <a:rPr lang="ru-RU" sz="2800" dirty="0"/>
              <a:t>3) пр..дать (форму), </a:t>
            </a:r>
            <a:r>
              <a:rPr lang="ru-RU" sz="2800" dirty="0" err="1"/>
              <a:t>беспр</a:t>
            </a:r>
            <a:r>
              <a:rPr lang="ru-RU" sz="2800" dirty="0"/>
              <a:t>..</a:t>
            </a:r>
            <a:r>
              <a:rPr lang="ru-RU" sz="2800" dirty="0" err="1"/>
              <a:t>станный</a:t>
            </a:r>
            <a:r>
              <a:rPr lang="ru-RU" sz="2800" dirty="0"/>
              <a:t>, </a:t>
            </a:r>
            <a:r>
              <a:rPr lang="ru-RU" sz="2800" dirty="0" err="1"/>
              <a:t>непр</a:t>
            </a:r>
            <a:r>
              <a:rPr lang="ru-RU" sz="2800" dirty="0"/>
              <a:t>..ложная (истина)</a:t>
            </a:r>
          </a:p>
          <a:p>
            <a:r>
              <a:rPr lang="ru-RU" sz="2800" dirty="0"/>
              <a:t>4) ни..</a:t>
            </a:r>
            <a:r>
              <a:rPr lang="ru-RU" sz="2800" dirty="0" err="1"/>
              <a:t>вергнуть</a:t>
            </a:r>
            <a:r>
              <a:rPr lang="ru-RU" sz="2800" dirty="0"/>
              <a:t>, не..</a:t>
            </a:r>
            <a:r>
              <a:rPr lang="ru-RU" sz="2800" dirty="0" err="1"/>
              <a:t>доровится</a:t>
            </a:r>
            <a:r>
              <a:rPr lang="ru-RU" sz="2800" dirty="0"/>
              <a:t>, и..</a:t>
            </a:r>
            <a:r>
              <a:rPr lang="ru-RU" sz="2800" dirty="0" err="1"/>
              <a:t>подлобья</a:t>
            </a:r>
            <a:endParaRPr lang="ru-RU" sz="2800" dirty="0"/>
          </a:p>
          <a:p>
            <a:r>
              <a:rPr lang="ru-RU" sz="2800" dirty="0"/>
              <a:t>5) </a:t>
            </a:r>
            <a:r>
              <a:rPr lang="ru-RU" sz="2800" dirty="0" err="1"/>
              <a:t>кинос</a:t>
            </a:r>
            <a:r>
              <a:rPr lang="ru-RU" sz="2800" dirty="0"/>
              <a:t>..ёмка, раз..ярённый, меж..ярусный</a:t>
            </a:r>
          </a:p>
          <a:p>
            <a:endParaRPr lang="ru-RU" sz="2800" dirty="0"/>
          </a:p>
          <a:p>
            <a:r>
              <a:rPr lang="ru-RU" sz="2800" dirty="0"/>
              <a:t>18.</a:t>
            </a:r>
          </a:p>
          <a:p>
            <a:r>
              <a:rPr lang="ru-RU" sz="2800" dirty="0"/>
              <a:t>1) пр..добрый, </a:t>
            </a:r>
            <a:r>
              <a:rPr lang="ru-RU" sz="2800" dirty="0" err="1"/>
              <a:t>гостепр</a:t>
            </a:r>
            <a:r>
              <a:rPr lang="ru-RU" sz="2800" dirty="0"/>
              <a:t>..</a:t>
            </a:r>
            <a:r>
              <a:rPr lang="ru-RU" sz="2800" dirty="0" err="1"/>
              <a:t>имный</a:t>
            </a:r>
            <a:r>
              <a:rPr lang="ru-RU" sz="2800" dirty="0"/>
              <a:t>, </a:t>
            </a:r>
            <a:r>
              <a:rPr lang="ru-RU" sz="2800" dirty="0" err="1"/>
              <a:t>правопр</a:t>
            </a:r>
            <a:r>
              <a:rPr lang="ru-RU" sz="2800" dirty="0"/>
              <a:t>..</a:t>
            </a:r>
            <a:r>
              <a:rPr lang="ru-RU" sz="2800" dirty="0" err="1"/>
              <a:t>емник</a:t>
            </a:r>
            <a:endParaRPr lang="ru-RU" sz="2800" dirty="0"/>
          </a:p>
          <a:p>
            <a:r>
              <a:rPr lang="ru-RU" sz="2800" dirty="0"/>
              <a:t>2) н..</a:t>
            </a:r>
            <a:r>
              <a:rPr lang="ru-RU" sz="2800" dirty="0" err="1"/>
              <a:t>дломить</a:t>
            </a:r>
            <a:r>
              <a:rPr lang="ru-RU" sz="2800" dirty="0"/>
              <a:t>, поз..бросил, </a:t>
            </a:r>
            <a:r>
              <a:rPr lang="ru-RU" sz="2800" dirty="0" err="1"/>
              <a:t>з</a:t>
            </a:r>
            <a:r>
              <a:rPr lang="ru-RU" sz="2800" dirty="0"/>
              <a:t>..ночевать</a:t>
            </a:r>
          </a:p>
          <a:p>
            <a:r>
              <a:rPr lang="ru-RU" sz="2800" dirty="0"/>
              <a:t>3) </a:t>
            </a:r>
            <a:r>
              <a:rPr lang="ru-RU" sz="2800" dirty="0" err="1"/>
              <a:t>бе</a:t>
            </a:r>
            <a:r>
              <a:rPr lang="ru-RU" sz="2800" dirty="0"/>
              <a:t>..срочный, и..черченный, </a:t>
            </a:r>
            <a:r>
              <a:rPr lang="ru-RU" sz="2800" dirty="0" err="1"/>
              <a:t>ра</a:t>
            </a:r>
            <a:r>
              <a:rPr lang="ru-RU" sz="2800" dirty="0"/>
              <a:t>..пущенный</a:t>
            </a:r>
          </a:p>
          <a:p>
            <a:r>
              <a:rPr lang="ru-RU" sz="2800" dirty="0"/>
              <a:t>4) зав..</a:t>
            </a:r>
            <a:r>
              <a:rPr lang="ru-RU" sz="2800" dirty="0" err="1"/>
              <a:t>южило</a:t>
            </a:r>
            <a:r>
              <a:rPr lang="ru-RU" sz="2800" dirty="0"/>
              <a:t>, </a:t>
            </a:r>
            <a:r>
              <a:rPr lang="ru-RU" sz="2800" dirty="0" err="1"/>
              <a:t>фамил</a:t>
            </a:r>
            <a:r>
              <a:rPr lang="ru-RU" sz="2800" dirty="0"/>
              <a:t>..</a:t>
            </a:r>
            <a:r>
              <a:rPr lang="ru-RU" sz="2800" dirty="0" err="1"/>
              <a:t>ярный</a:t>
            </a:r>
            <a:r>
              <a:rPr lang="ru-RU" sz="2800" dirty="0"/>
              <a:t>, </a:t>
            </a:r>
            <a:r>
              <a:rPr lang="ru-RU" sz="2800" dirty="0" err="1"/>
              <a:t>гнездов</a:t>
            </a:r>
            <a:r>
              <a:rPr lang="ru-RU" sz="2800" dirty="0"/>
              <a:t>..е</a:t>
            </a:r>
          </a:p>
          <a:p>
            <a:r>
              <a:rPr lang="ru-RU" sz="2800" dirty="0"/>
              <a:t>5) </a:t>
            </a:r>
            <a:r>
              <a:rPr lang="ru-RU" sz="2800" dirty="0" err="1"/>
              <a:t>вз</a:t>
            </a:r>
            <a:r>
              <a:rPr lang="ru-RU" sz="2800" dirty="0"/>
              <a:t>..</a:t>
            </a:r>
            <a:r>
              <a:rPr lang="ru-RU" sz="2800" dirty="0" err="1"/>
              <a:t>скание</a:t>
            </a:r>
            <a:r>
              <a:rPr lang="ru-RU" sz="2800" dirty="0"/>
              <a:t>, без..</a:t>
            </a:r>
            <a:r>
              <a:rPr lang="ru-RU" sz="2800" dirty="0" err="1"/>
              <a:t>нтересный</a:t>
            </a:r>
            <a:r>
              <a:rPr lang="ru-RU" sz="2800" dirty="0"/>
              <a:t>, меж..</a:t>
            </a:r>
            <a:r>
              <a:rPr lang="ru-RU" sz="2800" dirty="0" err="1"/>
              <a:t>нститутский</a:t>
            </a:r>
            <a:endParaRPr lang="ru-RU" dirty="0"/>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964488" cy="6832640"/>
          </a:xfrm>
          <a:prstGeom prst="rect">
            <a:avLst/>
          </a:prstGeom>
        </p:spPr>
        <p:txBody>
          <a:bodyPr wrap="square">
            <a:spAutoFit/>
          </a:bodyPr>
          <a:lstStyle/>
          <a:p>
            <a:r>
              <a:rPr lang="ru-RU" sz="2800" dirty="0"/>
              <a:t>19.</a:t>
            </a:r>
          </a:p>
          <a:p>
            <a:r>
              <a:rPr lang="ru-RU" sz="2800" dirty="0"/>
              <a:t>1) не..держанный, </a:t>
            </a:r>
            <a:r>
              <a:rPr lang="ru-RU" sz="2800" dirty="0" err="1"/>
              <a:t>бе</a:t>
            </a:r>
            <a:r>
              <a:rPr lang="ru-RU" sz="2800" dirty="0"/>
              <a:t>..шумный, </a:t>
            </a:r>
            <a:r>
              <a:rPr lang="ru-RU" sz="2800" dirty="0" err="1"/>
              <a:t>чере</a:t>
            </a:r>
            <a:r>
              <a:rPr lang="ru-RU" sz="2800" dirty="0"/>
              <a:t>..страничный</a:t>
            </a:r>
          </a:p>
          <a:p>
            <a:r>
              <a:rPr lang="ru-RU" sz="2800" dirty="0"/>
              <a:t>2) с..</a:t>
            </a:r>
            <a:r>
              <a:rPr lang="ru-RU" sz="2800" dirty="0" err="1"/>
              <a:t>митировать</a:t>
            </a:r>
            <a:r>
              <a:rPr lang="ru-RU" sz="2800" dirty="0"/>
              <a:t>, сверх..</a:t>
            </a:r>
            <a:r>
              <a:rPr lang="ru-RU" sz="2800" dirty="0" err="1"/>
              <a:t>дея</a:t>
            </a:r>
            <a:r>
              <a:rPr lang="ru-RU" sz="2800" dirty="0"/>
              <a:t>, </a:t>
            </a:r>
            <a:r>
              <a:rPr lang="ru-RU" sz="2800" dirty="0" err="1"/>
              <a:t>супер</a:t>
            </a:r>
            <a:r>
              <a:rPr lang="ru-RU" sz="2800" dirty="0"/>
              <a:t>..</a:t>
            </a:r>
            <a:r>
              <a:rPr lang="ru-RU" sz="2800" dirty="0" err="1"/>
              <a:t>нтеллектуальный</a:t>
            </a:r>
            <a:endParaRPr lang="ru-RU" sz="2800" dirty="0"/>
          </a:p>
          <a:p>
            <a:r>
              <a:rPr lang="ru-RU" sz="2800" dirty="0"/>
              <a:t>3) пр..</a:t>
            </a:r>
            <a:r>
              <a:rPr lang="ru-RU" sz="2800" dirty="0" err="1"/>
              <a:t>сыщенный</a:t>
            </a:r>
            <a:r>
              <a:rPr lang="ru-RU" sz="2800" dirty="0"/>
              <a:t>, </a:t>
            </a:r>
            <a:r>
              <a:rPr lang="ru-RU" sz="2800" dirty="0" err="1"/>
              <a:t>беспр</a:t>
            </a:r>
            <a:r>
              <a:rPr lang="ru-RU" sz="2800" dirty="0"/>
              <a:t>..</a:t>
            </a:r>
            <a:r>
              <a:rPr lang="ru-RU" sz="2800" dirty="0" err="1"/>
              <a:t>кословно</a:t>
            </a:r>
            <a:r>
              <a:rPr lang="ru-RU" sz="2800" dirty="0"/>
              <a:t>, пр..одолеть</a:t>
            </a:r>
          </a:p>
          <a:p>
            <a:r>
              <a:rPr lang="ru-RU" sz="2800" dirty="0"/>
              <a:t>4) раз..гнавшись, под..брать, пр..говорить (два часа)</a:t>
            </a:r>
          </a:p>
          <a:p>
            <a:r>
              <a:rPr lang="ru-RU" sz="2800" dirty="0"/>
              <a:t>5) от..явленный, с..ёжиться, </a:t>
            </a:r>
            <a:r>
              <a:rPr lang="ru-RU" sz="2800" dirty="0" err="1"/>
              <a:t>нав</a:t>
            </a:r>
            <a:r>
              <a:rPr lang="ru-RU" sz="2800" dirty="0"/>
              <a:t>..</a:t>
            </a:r>
            <a:r>
              <a:rPr lang="ru-RU" sz="2800" dirty="0" err="1"/>
              <a:t>ючивать</a:t>
            </a:r>
            <a:endParaRPr lang="ru-RU" sz="2800" dirty="0"/>
          </a:p>
          <a:p>
            <a:endParaRPr lang="ru-RU" sz="2800" dirty="0"/>
          </a:p>
          <a:p>
            <a:r>
              <a:rPr lang="ru-RU" sz="2800" dirty="0"/>
              <a:t>20.</a:t>
            </a:r>
          </a:p>
          <a:p>
            <a:r>
              <a:rPr lang="ru-RU" sz="2800" dirty="0"/>
              <a:t>1) сверх..</a:t>
            </a:r>
            <a:r>
              <a:rPr lang="ru-RU" sz="2800" dirty="0" err="1"/>
              <a:t>зящный</a:t>
            </a:r>
            <a:r>
              <a:rPr lang="ru-RU" sz="2800" dirty="0"/>
              <a:t>, пост..</a:t>
            </a:r>
            <a:r>
              <a:rPr lang="ru-RU" sz="2800" dirty="0" err="1"/>
              <a:t>нсультный</a:t>
            </a:r>
            <a:r>
              <a:rPr lang="ru-RU" sz="2800" dirty="0"/>
              <a:t>, </a:t>
            </a:r>
            <a:r>
              <a:rPr lang="ru-RU" sz="2800" dirty="0" err="1"/>
              <a:t>вз</a:t>
            </a:r>
            <a:r>
              <a:rPr lang="ru-RU" sz="2800" dirty="0"/>
              <a:t>..мать</a:t>
            </a:r>
          </a:p>
          <a:p>
            <a:r>
              <a:rPr lang="ru-RU" sz="2800" dirty="0"/>
              <a:t>2) во..</a:t>
            </a:r>
            <a:r>
              <a:rPr lang="ru-RU" sz="2800" dirty="0" err="1"/>
              <a:t>пламениться</a:t>
            </a:r>
            <a:r>
              <a:rPr lang="ru-RU" sz="2800" dirty="0"/>
              <a:t>, </a:t>
            </a:r>
            <a:r>
              <a:rPr lang="ru-RU" sz="2800" dirty="0" err="1"/>
              <a:t>бе</a:t>
            </a:r>
            <a:r>
              <a:rPr lang="ru-RU" sz="2800" dirty="0"/>
              <a:t>..совестный, не..</a:t>
            </a:r>
            <a:r>
              <a:rPr lang="ru-RU" sz="2800" dirty="0" err="1"/>
              <a:t>балансированный</a:t>
            </a:r>
            <a:endParaRPr lang="ru-RU" sz="2800" dirty="0"/>
          </a:p>
          <a:p>
            <a:r>
              <a:rPr lang="ru-RU" sz="2800" dirty="0"/>
              <a:t>3) (старинное) пр..</a:t>
            </a:r>
            <a:r>
              <a:rPr lang="ru-RU" sz="2800" dirty="0" err="1"/>
              <a:t>дание</a:t>
            </a:r>
            <a:r>
              <a:rPr lang="ru-RU" sz="2800" dirty="0"/>
              <a:t>, пр..</a:t>
            </a:r>
            <a:r>
              <a:rPr lang="ru-RU" sz="2800" dirty="0" err="1"/>
              <a:t>верженец</a:t>
            </a:r>
            <a:r>
              <a:rPr lang="ru-RU" sz="2800" dirty="0"/>
              <a:t>, </a:t>
            </a:r>
            <a:r>
              <a:rPr lang="ru-RU" sz="2800" dirty="0" err="1"/>
              <a:t>непр</a:t>
            </a:r>
            <a:r>
              <a:rPr lang="ru-RU" sz="2800" dirty="0"/>
              <a:t>..</a:t>
            </a:r>
            <a:r>
              <a:rPr lang="ru-RU" sz="2800" dirty="0" err="1"/>
              <a:t>емлемый</a:t>
            </a:r>
            <a:endParaRPr lang="ru-RU" sz="2800" dirty="0"/>
          </a:p>
          <a:p>
            <a:r>
              <a:rPr lang="ru-RU" sz="2800" dirty="0"/>
              <a:t>4) с..</a:t>
            </a:r>
            <a:r>
              <a:rPr lang="ru-RU" sz="2800" dirty="0" err="1"/>
              <a:t>естной</a:t>
            </a:r>
            <a:r>
              <a:rPr lang="ru-RU" sz="2800" dirty="0"/>
              <a:t>, </a:t>
            </a:r>
            <a:r>
              <a:rPr lang="ru-RU" sz="2800" dirty="0" err="1"/>
              <a:t>волеиз</a:t>
            </a:r>
            <a:r>
              <a:rPr lang="ru-RU" sz="2800" dirty="0"/>
              <a:t>..явление, двух..ядерный</a:t>
            </a:r>
          </a:p>
          <a:p>
            <a:r>
              <a:rPr lang="ru-RU" sz="2800" dirty="0"/>
              <a:t>5) не..</a:t>
            </a:r>
            <a:r>
              <a:rPr lang="ru-RU" sz="2800" dirty="0" err="1"/>
              <a:t>хватный</a:t>
            </a:r>
            <a:r>
              <a:rPr lang="ru-RU" sz="2800" dirty="0"/>
              <a:t>, р..списывать, с..переживающий</a:t>
            </a:r>
            <a:endParaRPr lang="ru-RU" dirty="0"/>
          </a:p>
          <a:p>
            <a:endParaRPr lang="ru-RU"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4624"/>
            <a:ext cx="8640960" cy="4955203"/>
          </a:xfrm>
          <a:prstGeom prst="rect">
            <a:avLst/>
          </a:prstGeom>
        </p:spPr>
        <p:txBody>
          <a:bodyPr wrap="square">
            <a:spAutoFit/>
          </a:bodyPr>
          <a:lstStyle/>
          <a:p>
            <a:pPr algn="ctr" fontAlgn="base"/>
            <a:r>
              <a:rPr lang="ru-RU" sz="3200" b="1" dirty="0"/>
              <a:t>Алгоритм выполнения задания</a:t>
            </a:r>
          </a:p>
          <a:p>
            <a:pPr fontAlgn="base"/>
            <a:r>
              <a:rPr lang="ru-RU" sz="3200" dirty="0"/>
              <a:t/>
            </a:r>
            <a:br>
              <a:rPr lang="ru-RU" sz="3200" dirty="0"/>
            </a:br>
            <a:r>
              <a:rPr lang="ru-RU" sz="2800" dirty="0"/>
              <a:t>1) Внимательно прочитать</a:t>
            </a:r>
          </a:p>
          <a:p>
            <a:pPr fontAlgn="base"/>
            <a:r>
              <a:rPr lang="ru-RU" sz="2800" dirty="0"/>
              <a:t>2) Выделить приставки</a:t>
            </a:r>
          </a:p>
          <a:p>
            <a:pPr fontAlgn="base"/>
            <a:r>
              <a:rPr lang="ru-RU" sz="2800" dirty="0"/>
              <a:t>3) Вспомнить правила и применить их (лучше работать по принципу «от простых правил к сложным»). </a:t>
            </a:r>
          </a:p>
          <a:p>
            <a:pPr fontAlgn="base">
              <a:buFont typeface="Arial" pitchFamily="34" charset="0"/>
              <a:buChar char="•"/>
            </a:pPr>
            <a:r>
              <a:rPr lang="ru-RU" sz="2800" dirty="0"/>
              <a:t>Приставки, оканчивающиеся на –</a:t>
            </a:r>
            <a:r>
              <a:rPr lang="ru-RU" sz="2800" dirty="0" err="1"/>
              <a:t>з</a:t>
            </a:r>
            <a:r>
              <a:rPr lang="ru-RU" sz="2800" dirty="0"/>
              <a:t>, -с;</a:t>
            </a:r>
          </a:p>
          <a:p>
            <a:pPr fontAlgn="base">
              <a:buFont typeface="Arial" pitchFamily="34" charset="0"/>
              <a:buChar char="•"/>
            </a:pPr>
            <a:r>
              <a:rPr lang="ru-RU" sz="2800" dirty="0"/>
              <a:t>Неизменяемые приставки;</a:t>
            </a:r>
          </a:p>
          <a:p>
            <a:pPr fontAlgn="base">
              <a:buFont typeface="Arial" pitchFamily="34" charset="0"/>
              <a:buChar char="•"/>
            </a:pPr>
            <a:r>
              <a:rPr lang="ru-RU" sz="2800" dirty="0"/>
              <a:t>Ы, И, Ъ на стыке морфем;</a:t>
            </a:r>
          </a:p>
          <a:p>
            <a:pPr fontAlgn="base">
              <a:buFont typeface="Arial" pitchFamily="34" charset="0"/>
              <a:buChar char="•"/>
            </a:pPr>
            <a:r>
              <a:rPr lang="ru-RU" sz="2800" dirty="0"/>
              <a:t>ПРЕ, ПРИ</a:t>
            </a:r>
          </a:p>
        </p:txBody>
      </p:sp>
      <p:sp>
        <p:nvSpPr>
          <p:cNvPr id="3" name="Прямоугольник 2"/>
          <p:cNvSpPr/>
          <p:nvPr/>
        </p:nvSpPr>
        <p:spPr>
          <a:xfrm>
            <a:off x="251520" y="4965774"/>
            <a:ext cx="8712968" cy="1815882"/>
          </a:xfrm>
          <a:prstGeom prst="rect">
            <a:avLst/>
          </a:prstGeom>
        </p:spPr>
        <p:txBody>
          <a:bodyPr wrap="square">
            <a:spAutoFit/>
          </a:bodyPr>
          <a:lstStyle/>
          <a:p>
            <a:r>
              <a:rPr lang="ru-RU" sz="2800" dirty="0"/>
              <a:t>Таким образом, то, что вы можете проверить при помощи правил, лучше делать в первую очередь. А приставки ПРЕ- и ПРИ- лучше всего оставить на «десерт».</a:t>
            </a:r>
          </a:p>
        </p:txBody>
      </p:sp>
    </p:spTree>
    <p:extLst>
      <p:ext uri="{BB962C8B-B14F-4D97-AF65-F5344CB8AC3E}">
        <p14:creationId xmlns:p14="http://schemas.microsoft.com/office/powerpoint/2010/main" val="1826345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424936" cy="5067606"/>
          </a:xfrm>
          <a:prstGeom prst="rect">
            <a:avLst/>
          </a:prstGeom>
        </p:spPr>
        <p:txBody>
          <a:bodyPr wrap="square">
            <a:spAutoFit/>
          </a:bodyPr>
          <a:lstStyle/>
          <a:p>
            <a:pPr fontAlgn="base"/>
            <a:r>
              <a:rPr lang="ru-RU" sz="2800" b="1" dirty="0">
                <a:solidFill>
                  <a:srgbClr val="FF0000"/>
                </a:solidFill>
              </a:rPr>
              <a:t>1. Приставки на З, С</a:t>
            </a:r>
          </a:p>
          <a:p>
            <a:pPr>
              <a:lnSpc>
                <a:spcPct val="107000"/>
              </a:lnSpc>
              <a:spcAft>
                <a:spcPts val="0"/>
              </a:spcAft>
            </a:pPr>
            <a:r>
              <a:rPr lang="ru-RU" sz="2800" dirty="0"/>
              <a:t/>
            </a:r>
            <a:br>
              <a:rPr lang="ru-RU" sz="2800" dirty="0"/>
            </a:br>
            <a:r>
              <a:rPr lang="ru-RU"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Приставка оканчивается на</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если первая согласная буква корня звонкая: </a:t>
            </a:r>
            <a:r>
              <a:rPr lang="ru-RU" sz="28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без</a:t>
            </a:r>
            <a:r>
              <a:rPr lang="ru-RU"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в</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кусный,</a:t>
            </a:r>
            <a:r>
              <a:rPr lang="ru-RU" sz="2400" dirty="0">
                <a:latin typeface="Calibri" panose="020F0502020204030204" pitchFamily="34" charset="0"/>
                <a:ea typeface="Times New Roman" panose="02020603050405020304" pitchFamily="18" charset="0"/>
                <a:cs typeface="Times New Roman" panose="02020603050405020304" pitchFamily="18" charset="0"/>
              </a:rPr>
              <a:t>  </a:t>
            </a:r>
            <a:r>
              <a:rPr lang="ru-RU" sz="28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низ</a:t>
            </a:r>
            <a:r>
              <a:rPr lang="ru-RU"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в</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ергнуть;</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если корень начинается с гласной буквы: </a:t>
            </a:r>
            <a:r>
              <a:rPr lang="ru-RU" sz="28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раз</a:t>
            </a:r>
            <a:r>
              <a:rPr lang="ru-RU"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у</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знать, </a:t>
            </a:r>
            <a:r>
              <a:rPr lang="ru-RU" sz="28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раз</a:t>
            </a:r>
            <a:r>
              <a:rPr lang="ru-RU"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е</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вать, </a:t>
            </a:r>
            <a:r>
              <a:rPr lang="ru-RU" sz="28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раз</a:t>
            </a:r>
            <a:r>
              <a:rPr lang="ru-RU"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и</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нуть, </a:t>
            </a:r>
            <a:r>
              <a:rPr lang="ru-RU" sz="28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раз</a:t>
            </a:r>
            <a:r>
              <a:rPr lang="ru-RU"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о</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рить.</a:t>
            </a:r>
          </a:p>
          <a:p>
            <a:pPr>
              <a:lnSpc>
                <a:spcPct val="107000"/>
              </a:lnSpc>
              <a:spcAft>
                <a:spcPts val="0"/>
              </a:spcAft>
            </a:pP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Приставка оканчивается на -с:</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если первая согласная буква корня глухая: </a:t>
            </a:r>
            <a:r>
              <a:rPr lang="ru-RU" sz="28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бес</a:t>
            </a:r>
            <a:r>
              <a:rPr lang="ru-RU"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ц</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ветный,</a:t>
            </a:r>
            <a:r>
              <a:rPr lang="ru-RU" sz="2400" dirty="0">
                <a:latin typeface="Calibri" panose="020F0502020204030204" pitchFamily="34" charset="0"/>
                <a:ea typeface="Times New Roman" panose="02020603050405020304" pitchFamily="18" charset="0"/>
                <a:cs typeface="Times New Roman" panose="02020603050405020304" pitchFamily="18" charset="0"/>
              </a:rPr>
              <a:t> </a:t>
            </a:r>
            <a:r>
              <a:rPr lang="ru-RU" sz="2800" u="sng" dirty="0">
                <a:solidFill>
                  <a:srgbClr val="000000"/>
                </a:solidFill>
                <a:latin typeface="Times New Roman" panose="02020603050405020304" pitchFamily="18" charset="0"/>
                <a:ea typeface="Times New Roman" panose="02020603050405020304" pitchFamily="18" charset="0"/>
              </a:rPr>
              <a:t>бес</a:t>
            </a:r>
            <a:r>
              <a:rPr lang="ru-RU" sz="2800" dirty="0">
                <a:solidFill>
                  <a:srgbClr val="FF0000"/>
                </a:solidFill>
                <a:latin typeface="Times New Roman" panose="02020603050405020304" pitchFamily="18" charset="0"/>
                <a:ea typeface="Times New Roman" panose="02020603050405020304" pitchFamily="18" charset="0"/>
              </a:rPr>
              <a:t>ш</a:t>
            </a:r>
            <a:r>
              <a:rPr lang="ru-RU" sz="2800" dirty="0">
                <a:solidFill>
                  <a:srgbClr val="000000"/>
                </a:solidFill>
                <a:latin typeface="Times New Roman" panose="02020603050405020304" pitchFamily="18" charset="0"/>
                <a:ea typeface="Times New Roman" panose="02020603050405020304" pitchFamily="18" charset="0"/>
              </a:rPr>
              <a:t>умный.</a:t>
            </a:r>
            <a:endParaRPr lang="ru-RU" sz="2800" u="sn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424936" cy="6186309"/>
          </a:xfrm>
          <a:prstGeom prst="rect">
            <a:avLst/>
          </a:prstGeom>
        </p:spPr>
        <p:txBody>
          <a:bodyPr wrap="square">
            <a:spAutoFit/>
          </a:bodyPr>
          <a:lstStyle/>
          <a:p>
            <a:pPr fontAlgn="base"/>
            <a:r>
              <a:rPr lang="ru-RU" sz="2800" b="1" dirty="0">
                <a:solidFill>
                  <a:srgbClr val="FF0000"/>
                </a:solidFill>
              </a:rPr>
              <a:t> Приставки на З, С</a:t>
            </a:r>
          </a:p>
          <a:p>
            <a:pPr fontAlgn="base"/>
            <a:r>
              <a:rPr lang="ru-RU" sz="2800" dirty="0"/>
              <a:t/>
            </a:r>
            <a:br>
              <a:rPr lang="ru-RU" sz="2800" dirty="0"/>
            </a:br>
            <a:r>
              <a:rPr lang="ru-RU" sz="3200" dirty="0"/>
              <a:t>Без-/ бес-                     </a:t>
            </a:r>
            <a:r>
              <a:rPr lang="ru-RU" sz="3200" u="sng" dirty="0"/>
              <a:t>без</a:t>
            </a:r>
            <a:r>
              <a:rPr lang="ru-RU" sz="3200" dirty="0">
                <a:solidFill>
                  <a:srgbClr val="FF0000"/>
                </a:solidFill>
              </a:rPr>
              <a:t>в</a:t>
            </a:r>
            <a:r>
              <a:rPr lang="ru-RU" sz="3200" dirty="0"/>
              <a:t>кусный - </a:t>
            </a:r>
            <a:r>
              <a:rPr lang="ru-RU" sz="3200" u="sng" dirty="0"/>
              <a:t>бес</a:t>
            </a:r>
            <a:r>
              <a:rPr lang="ru-RU" sz="3200" dirty="0">
                <a:solidFill>
                  <a:srgbClr val="FF0000"/>
                </a:solidFill>
              </a:rPr>
              <a:t>п</a:t>
            </a:r>
            <a:r>
              <a:rPr lang="ru-RU" sz="3200" dirty="0"/>
              <a:t>ечный</a:t>
            </a:r>
            <a:br>
              <a:rPr lang="ru-RU" sz="3200" dirty="0"/>
            </a:br>
            <a:r>
              <a:rPr lang="ru-RU" sz="3200" dirty="0"/>
              <a:t>Воз-(</a:t>
            </a:r>
            <a:r>
              <a:rPr lang="ru-RU" sz="3200" dirty="0" err="1"/>
              <a:t>вз</a:t>
            </a:r>
            <a:r>
              <a:rPr lang="ru-RU" sz="3200" dirty="0"/>
              <a:t>-)/</a:t>
            </a:r>
            <a:r>
              <a:rPr lang="ru-RU" sz="3200" dirty="0" err="1"/>
              <a:t>вос</a:t>
            </a:r>
            <a:r>
              <a:rPr lang="ru-RU" sz="3200" dirty="0"/>
              <a:t>-(</a:t>
            </a:r>
            <a:r>
              <a:rPr lang="ru-RU" sz="3200" dirty="0" err="1"/>
              <a:t>вс</a:t>
            </a:r>
            <a:r>
              <a:rPr lang="ru-RU" sz="3200" dirty="0"/>
              <a:t>-)           </a:t>
            </a:r>
            <a:r>
              <a:rPr lang="ru-RU" sz="3200" u="sng" dirty="0"/>
              <a:t>вз</a:t>
            </a:r>
            <a:r>
              <a:rPr lang="ru-RU" sz="3200" dirty="0">
                <a:solidFill>
                  <a:srgbClr val="FF0000"/>
                </a:solidFill>
              </a:rPr>
              <a:t>л</a:t>
            </a:r>
            <a:r>
              <a:rPr lang="ru-RU" sz="3200" dirty="0"/>
              <a:t>ететь - </a:t>
            </a:r>
            <a:r>
              <a:rPr lang="ru-RU" sz="3200" u="sng" dirty="0"/>
              <a:t>вс</a:t>
            </a:r>
            <a:r>
              <a:rPr lang="ru-RU" sz="3200" dirty="0">
                <a:solidFill>
                  <a:srgbClr val="FF0000"/>
                </a:solidFill>
              </a:rPr>
              <a:t>к</a:t>
            </a:r>
            <a:r>
              <a:rPr lang="ru-RU" sz="3200" dirty="0"/>
              <a:t>очить</a:t>
            </a:r>
            <a:br>
              <a:rPr lang="ru-RU" sz="3200" dirty="0"/>
            </a:br>
            <a:r>
              <a:rPr lang="ru-RU" sz="3200" dirty="0"/>
              <a:t>Из-/</a:t>
            </a:r>
            <a:r>
              <a:rPr lang="ru-RU" sz="3200" dirty="0" err="1"/>
              <a:t>ис</a:t>
            </a:r>
            <a:r>
              <a:rPr lang="ru-RU" sz="3200" dirty="0"/>
              <a:t>-                               </a:t>
            </a:r>
            <a:r>
              <a:rPr lang="ru-RU" sz="3200" u="sng" dirty="0"/>
              <a:t>из</a:t>
            </a:r>
            <a:r>
              <a:rPr lang="ru-RU" sz="3200" dirty="0">
                <a:solidFill>
                  <a:srgbClr val="FF0000"/>
                </a:solidFill>
              </a:rPr>
              <a:t>р</a:t>
            </a:r>
            <a:r>
              <a:rPr lang="ru-RU" sz="3200" dirty="0"/>
              <a:t>анить - </a:t>
            </a:r>
            <a:r>
              <a:rPr lang="ru-RU" sz="3200" u="sng" dirty="0"/>
              <a:t>ис</a:t>
            </a:r>
            <a:r>
              <a:rPr lang="ru-RU" sz="3200" dirty="0">
                <a:solidFill>
                  <a:srgbClr val="FF0000"/>
                </a:solidFill>
              </a:rPr>
              <a:t>с</a:t>
            </a:r>
            <a:r>
              <a:rPr lang="ru-RU" sz="3200" dirty="0"/>
              <a:t>ушить</a:t>
            </a:r>
            <a:br>
              <a:rPr lang="ru-RU" sz="3200" dirty="0"/>
            </a:br>
            <a:r>
              <a:rPr lang="ru-RU" sz="3200" dirty="0"/>
              <a:t>Низ-/</a:t>
            </a:r>
            <a:r>
              <a:rPr lang="ru-RU" sz="3200" dirty="0" err="1"/>
              <a:t>нис</a:t>
            </a:r>
            <a:r>
              <a:rPr lang="ru-RU" sz="3200" dirty="0"/>
              <a:t>-            </a:t>
            </a:r>
            <a:r>
              <a:rPr lang="ru-RU" sz="3200" u="sng" dirty="0"/>
              <a:t>низ</a:t>
            </a:r>
            <a:r>
              <a:rPr lang="ru-RU" sz="3200" dirty="0">
                <a:solidFill>
                  <a:srgbClr val="FF0000"/>
                </a:solidFill>
              </a:rPr>
              <a:t>в</a:t>
            </a:r>
            <a:r>
              <a:rPr lang="ru-RU" sz="3200" dirty="0"/>
              <a:t>ергать - </a:t>
            </a:r>
            <a:r>
              <a:rPr lang="ru-RU" sz="3200" u="sng" dirty="0"/>
              <a:t>нис</a:t>
            </a:r>
            <a:r>
              <a:rPr lang="ru-RU" sz="3200" dirty="0">
                <a:solidFill>
                  <a:srgbClr val="FF0000"/>
                </a:solidFill>
              </a:rPr>
              <a:t>п</a:t>
            </a:r>
            <a:r>
              <a:rPr lang="ru-RU" sz="3200" dirty="0"/>
              <a:t>ровергать</a:t>
            </a:r>
            <a:br>
              <a:rPr lang="ru-RU" sz="3200" dirty="0"/>
            </a:br>
            <a:r>
              <a:rPr lang="ru-RU" sz="3200" dirty="0"/>
              <a:t>Раз-(роз-)/рас-(рос-)       </a:t>
            </a:r>
            <a:r>
              <a:rPr lang="ru-RU" sz="3200" u="sng" dirty="0"/>
              <a:t>раз</a:t>
            </a:r>
            <a:r>
              <a:rPr lang="ru-RU" sz="3200" dirty="0">
                <a:solidFill>
                  <a:srgbClr val="FF0000"/>
                </a:solidFill>
              </a:rPr>
              <a:t>г</a:t>
            </a:r>
            <a:r>
              <a:rPr lang="ru-RU" sz="3200" dirty="0"/>
              <a:t>адка – </a:t>
            </a:r>
            <a:r>
              <a:rPr lang="ru-RU" sz="3200" u="sng" dirty="0"/>
              <a:t>рас</a:t>
            </a:r>
            <a:r>
              <a:rPr lang="ru-RU" sz="3200" dirty="0">
                <a:solidFill>
                  <a:srgbClr val="FF0000"/>
                </a:solidFill>
              </a:rPr>
              <a:t>с</a:t>
            </a:r>
            <a:r>
              <a:rPr lang="ru-RU" sz="3200" dirty="0"/>
              <a:t>каз</a:t>
            </a:r>
          </a:p>
          <a:p>
            <a:pPr fontAlgn="base"/>
            <a:r>
              <a:rPr lang="ru-RU" sz="3200" dirty="0"/>
              <a:t>                                                </a:t>
            </a:r>
            <a:r>
              <a:rPr lang="ru-RU" sz="3200" u="sng" dirty="0"/>
              <a:t>рос</a:t>
            </a:r>
            <a:r>
              <a:rPr lang="ru-RU" sz="3200" dirty="0">
                <a:solidFill>
                  <a:srgbClr val="FF0000"/>
                </a:solidFill>
              </a:rPr>
              <a:t>п</a:t>
            </a:r>
            <a:r>
              <a:rPr lang="ru-RU" sz="3200" dirty="0"/>
              <a:t>ись - </a:t>
            </a:r>
            <a:r>
              <a:rPr lang="ru-RU" sz="3200" u="sng" dirty="0"/>
              <a:t>рас</a:t>
            </a:r>
            <a:r>
              <a:rPr lang="ru-RU" sz="3200" dirty="0">
                <a:solidFill>
                  <a:srgbClr val="FF0000"/>
                </a:solidFill>
              </a:rPr>
              <a:t>п</a:t>
            </a:r>
            <a:r>
              <a:rPr lang="ru-RU" sz="3200" dirty="0"/>
              <a:t>исание</a:t>
            </a:r>
            <a:br>
              <a:rPr lang="ru-RU" sz="3200" dirty="0"/>
            </a:br>
            <a:r>
              <a:rPr lang="ru-RU" sz="3200" dirty="0"/>
              <a:t>Через-(чрез-)/</a:t>
            </a:r>
            <a:r>
              <a:rPr lang="ru-RU" sz="3200" dirty="0" err="1"/>
              <a:t>черес</a:t>
            </a:r>
            <a:r>
              <a:rPr lang="ru-RU" sz="3200" dirty="0"/>
              <a:t>      </a:t>
            </a:r>
            <a:r>
              <a:rPr lang="ru-RU" sz="3200" u="sng" dirty="0"/>
              <a:t>чрез</a:t>
            </a:r>
            <a:r>
              <a:rPr lang="ru-RU" sz="3200" dirty="0">
                <a:solidFill>
                  <a:srgbClr val="FF0000"/>
                </a:solidFill>
              </a:rPr>
              <a:t>м</a:t>
            </a:r>
            <a:r>
              <a:rPr lang="ru-RU" sz="3200" dirty="0"/>
              <a:t>ерный –</a:t>
            </a:r>
          </a:p>
          <a:p>
            <a:pPr fontAlgn="base"/>
            <a:r>
              <a:rPr lang="ru-RU" sz="3200" dirty="0"/>
              <a:t>                                               </a:t>
            </a:r>
            <a:r>
              <a:rPr lang="ru-RU" sz="3200" u="sng" dirty="0"/>
              <a:t>черес</a:t>
            </a:r>
            <a:r>
              <a:rPr lang="ru-RU" sz="3200" dirty="0">
                <a:solidFill>
                  <a:srgbClr val="FF0000"/>
                </a:solidFill>
              </a:rPr>
              <a:t>ч</a:t>
            </a:r>
            <a:r>
              <a:rPr lang="ru-RU" sz="3200" dirty="0"/>
              <a:t>ур</a:t>
            </a:r>
            <a:r>
              <a:rPr lang="ru-RU" sz="2800" dirty="0"/>
              <a:t/>
            </a:r>
            <a:br>
              <a:rPr lang="ru-RU" sz="2800" dirty="0"/>
            </a:br>
            <a:r>
              <a:rPr lang="ru-RU" sz="2800" dirty="0"/>
              <a:t/>
            </a:r>
            <a:br>
              <a:rPr lang="ru-RU" sz="2800" dirty="0"/>
            </a:br>
            <a:r>
              <a:rPr lang="ru-RU" sz="2800" u="sng" dirty="0"/>
              <a:t>Запомните: </a:t>
            </a:r>
            <a:r>
              <a:rPr lang="ru-RU" sz="2800" b="1" u="sng" dirty="0"/>
              <a:t>нет приставки з </a:t>
            </a:r>
            <a:r>
              <a:rPr lang="ru-RU" sz="2800" u="sng" dirty="0"/>
              <a:t>(не</a:t>
            </a:r>
            <a:r>
              <a:rPr lang="ru-RU" sz="2800" u="sng" dirty="0">
                <a:solidFill>
                  <a:srgbClr val="FF0000"/>
                </a:solidFill>
              </a:rPr>
              <a:t>с</a:t>
            </a:r>
            <a:r>
              <a:rPr lang="ru-RU" sz="2800" u="sng" dirty="0"/>
              <a:t>говорчивый, </a:t>
            </a:r>
            <a:r>
              <a:rPr lang="ru-RU" sz="2800" u="sng" dirty="0">
                <a:solidFill>
                  <a:srgbClr val="FF0000"/>
                </a:solidFill>
              </a:rPr>
              <a:t>с</a:t>
            </a:r>
            <a:r>
              <a:rPr lang="ru-RU" sz="2800" u="sng" dirty="0"/>
              <a:t>делать, </a:t>
            </a:r>
            <a:r>
              <a:rPr lang="ru-RU" sz="2800" u="sng" dirty="0">
                <a:solidFill>
                  <a:srgbClr val="FF0000"/>
                </a:solidFill>
              </a:rPr>
              <a:t>с</a:t>
            </a:r>
            <a:r>
              <a:rPr lang="ru-RU" sz="2800" u="sng" dirty="0"/>
              <a:t>ходить)</a:t>
            </a:r>
          </a:p>
        </p:txBody>
      </p:sp>
    </p:spTree>
    <p:extLst>
      <p:ext uri="{BB962C8B-B14F-4D97-AF65-F5344CB8AC3E}">
        <p14:creationId xmlns:p14="http://schemas.microsoft.com/office/powerpoint/2010/main" val="2644098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0"/>
            <a:ext cx="8892480" cy="6986528"/>
          </a:xfrm>
          <a:prstGeom prst="rect">
            <a:avLst/>
          </a:prstGeom>
        </p:spPr>
        <p:txBody>
          <a:bodyPr wrap="square">
            <a:spAutoFit/>
          </a:bodyPr>
          <a:lstStyle/>
          <a:p>
            <a:r>
              <a:rPr lang="ru-RU" sz="2400" b="1" dirty="0">
                <a:solidFill>
                  <a:srgbClr val="FF0000"/>
                </a:solidFill>
              </a:rPr>
              <a:t>         Примечание: </a:t>
            </a:r>
          </a:p>
          <a:p>
            <a:pPr marL="342900" indent="-342900">
              <a:buAutoNum type="arabicPeriod"/>
            </a:pPr>
            <a:r>
              <a:rPr lang="ru-RU" sz="3200" dirty="0"/>
              <a:t>все глухие согласные звуки позволяет запомнить следующая фраза: </a:t>
            </a:r>
          </a:p>
          <a:p>
            <a:pPr marL="342900" indent="-342900"/>
            <a:r>
              <a:rPr lang="ru-RU" sz="3200" b="1" u="sng" dirty="0"/>
              <a:t>Фока, хочешь поесть щец? </a:t>
            </a:r>
          </a:p>
          <a:p>
            <a:pPr marL="342900" indent="-342900"/>
            <a:r>
              <a:rPr lang="ru-RU" sz="3200" dirty="0"/>
              <a:t>Если в данном предложении вычеркнуть все гласные, то останутся только глухие согласные звуки. </a:t>
            </a:r>
          </a:p>
          <a:p>
            <a:pPr marL="342900" indent="-342900"/>
            <a:endParaRPr lang="ru-RU" sz="3200" dirty="0"/>
          </a:p>
          <a:p>
            <a:pPr marL="342900" indent="-342900"/>
            <a:r>
              <a:rPr lang="ru-RU" sz="3200" dirty="0"/>
              <a:t>2. все звонкие согласные звуки позволяет запомнить следующая фраза: </a:t>
            </a:r>
          </a:p>
          <a:p>
            <a:pPr marL="342900" indent="-342900"/>
            <a:r>
              <a:rPr lang="ru-RU" sz="3200" b="1" u="sng" dirty="0"/>
              <a:t>Ой, мы же не забывали о друге! </a:t>
            </a:r>
          </a:p>
          <a:p>
            <a:pPr marL="342900" indent="-342900"/>
            <a:r>
              <a:rPr lang="ru-RU" sz="3200" dirty="0"/>
              <a:t>Если в данном предложении вычеркнуть все гласные, то останутся только звонкие согласные звуки.</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04664"/>
            <a:ext cx="8964488" cy="4832092"/>
          </a:xfrm>
          <a:prstGeom prst="rect">
            <a:avLst/>
          </a:prstGeom>
        </p:spPr>
        <p:txBody>
          <a:bodyPr wrap="square">
            <a:spAutoFit/>
          </a:bodyPr>
          <a:lstStyle/>
          <a:p>
            <a:pPr fontAlgn="base"/>
            <a:r>
              <a:rPr lang="ru-RU" b="1" dirty="0"/>
              <a:t> </a:t>
            </a:r>
            <a:r>
              <a:rPr lang="ru-RU" sz="2800" b="1" dirty="0">
                <a:solidFill>
                  <a:srgbClr val="FF0000"/>
                </a:solidFill>
              </a:rPr>
              <a:t>               Исключения и сложности </a:t>
            </a:r>
            <a:r>
              <a:rPr lang="ru-RU" sz="2400" dirty="0">
                <a:solidFill>
                  <a:srgbClr val="FF0000"/>
                </a:solidFill>
              </a:rPr>
              <a:t/>
            </a:r>
            <a:br>
              <a:rPr lang="ru-RU" sz="2400" dirty="0">
                <a:solidFill>
                  <a:srgbClr val="FF0000"/>
                </a:solidFill>
              </a:rPr>
            </a:br>
            <a:r>
              <a:rPr lang="ru-RU" sz="2800" b="1" dirty="0"/>
              <a:t>Сложности при написании приставок, оканчивающихся на -З, -С</a:t>
            </a:r>
            <a:endParaRPr lang="ru-RU" sz="2800" dirty="0"/>
          </a:p>
          <a:p>
            <a:pPr marL="514350" indent="-514350" fontAlgn="base">
              <a:buAutoNum type="arabicParenR"/>
            </a:pPr>
            <a:r>
              <a:rPr lang="ru-RU" sz="2800" dirty="0"/>
              <a:t>Сочетание </a:t>
            </a:r>
            <a:r>
              <a:rPr lang="ru-RU" sz="2800" b="1" dirty="0"/>
              <a:t>НЕ+С</a:t>
            </a:r>
            <a:r>
              <a:rPr lang="ru-RU" sz="2800" dirty="0"/>
              <a:t> следует отличать от изменяемой приставки </a:t>
            </a:r>
            <a:r>
              <a:rPr lang="ru-RU" sz="2800" b="1" dirty="0"/>
              <a:t>НИЗ(НИС)</a:t>
            </a:r>
            <a:r>
              <a:rPr lang="ru-RU" sz="2800" dirty="0"/>
              <a:t>. Приставка С не чередуется!!!</a:t>
            </a:r>
          </a:p>
          <a:p>
            <a:pPr fontAlgn="base"/>
            <a:r>
              <a:rPr lang="ru-RU" sz="2800" dirty="0"/>
              <a:t>Не</a:t>
            </a:r>
            <a:r>
              <a:rPr lang="ru-RU" sz="2800" b="1" dirty="0">
                <a:solidFill>
                  <a:srgbClr val="FF0000"/>
                </a:solidFill>
              </a:rPr>
              <a:t>с</a:t>
            </a:r>
            <a:r>
              <a:rPr lang="ru-RU" sz="2800" dirty="0"/>
              <a:t>говорчивый – </a:t>
            </a:r>
            <a:r>
              <a:rPr lang="ru-RU" sz="2800" b="1" dirty="0">
                <a:solidFill>
                  <a:srgbClr val="FF0000"/>
                </a:solidFill>
              </a:rPr>
              <a:t>нис</a:t>
            </a:r>
            <a:r>
              <a:rPr lang="ru-RU" sz="2800" dirty="0"/>
              <a:t>ходящий – </a:t>
            </a:r>
            <a:r>
              <a:rPr lang="ru-RU" sz="2800" b="1" dirty="0">
                <a:solidFill>
                  <a:srgbClr val="FF0000"/>
                </a:solidFill>
              </a:rPr>
              <a:t>низ</a:t>
            </a:r>
            <a:r>
              <a:rPr lang="ru-RU" sz="2800" dirty="0"/>
              <a:t>вергать</a:t>
            </a:r>
          </a:p>
          <a:p>
            <a:pPr fontAlgn="base"/>
            <a:endParaRPr lang="ru-RU" sz="2800" dirty="0"/>
          </a:p>
          <a:p>
            <a:pPr fontAlgn="base"/>
            <a:r>
              <a:rPr lang="ru-RU" sz="2800" b="1" u="sng" dirty="0"/>
              <a:t>Нужно запомнить слова:</a:t>
            </a:r>
            <a:r>
              <a:rPr lang="ru-RU" sz="2800" dirty="0"/>
              <a:t> здесь, здание, здоровье, ни зги не видно, здравствуйте (в этих словах з- входит в состав корня).</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0"/>
            <a:ext cx="8964488" cy="3970318"/>
          </a:xfrm>
          <a:prstGeom prst="rect">
            <a:avLst/>
          </a:prstGeom>
        </p:spPr>
        <p:txBody>
          <a:bodyPr wrap="square">
            <a:spAutoFit/>
          </a:bodyPr>
          <a:lstStyle/>
          <a:p>
            <a:pPr fontAlgn="base"/>
            <a:r>
              <a:rPr lang="ru-RU" b="1" dirty="0"/>
              <a:t> </a:t>
            </a:r>
            <a:r>
              <a:rPr lang="ru-RU" sz="2800" b="1" dirty="0">
                <a:solidFill>
                  <a:srgbClr val="FF0000"/>
                </a:solidFill>
              </a:rPr>
              <a:t>               Исключения и сложности </a:t>
            </a:r>
            <a:r>
              <a:rPr lang="ru-RU" sz="2400" dirty="0">
                <a:solidFill>
                  <a:srgbClr val="FF0000"/>
                </a:solidFill>
              </a:rPr>
              <a:t/>
            </a:r>
            <a:br>
              <a:rPr lang="ru-RU" sz="2400" dirty="0">
                <a:solidFill>
                  <a:srgbClr val="FF0000"/>
                </a:solidFill>
              </a:rPr>
            </a:br>
            <a:r>
              <a:rPr lang="ru-RU" sz="2800" b="1" dirty="0"/>
              <a:t>Сложности при написании приставок, оканчивающихся на -З, -С</a:t>
            </a:r>
            <a:endParaRPr lang="ru-RU" sz="2800" dirty="0"/>
          </a:p>
          <a:p>
            <a:pPr fontAlgn="base"/>
            <a:r>
              <a:rPr lang="ru-RU" sz="2800" dirty="0"/>
              <a:t>1) </a:t>
            </a:r>
            <a:r>
              <a:rPr lang="ru-RU" sz="2800" b="1" dirty="0"/>
              <a:t>Правописание С/СС перед корнями ЧЁТ-ЧИТ</a:t>
            </a:r>
            <a:endParaRPr lang="ru-RU" sz="2800" dirty="0"/>
          </a:p>
          <a:p>
            <a:pPr fontAlgn="base"/>
            <a:r>
              <a:rPr lang="ru-RU" sz="2800" dirty="0"/>
              <a:t> Обратите внимание на слова:</a:t>
            </a:r>
          </a:p>
          <a:p>
            <a:pPr fontAlgn="base"/>
            <a:r>
              <a:rPr lang="ru-RU" sz="2800" dirty="0"/>
              <a:t>Расчёт, расчётливость (перед корнем –чёт- пишем С)</a:t>
            </a:r>
          </a:p>
          <a:p>
            <a:pPr fontAlgn="base"/>
            <a:r>
              <a:rPr lang="ru-RU" sz="2800" b="1" dirty="0"/>
              <a:t>Исключение</a:t>
            </a:r>
            <a:r>
              <a:rPr lang="ru-RU" sz="2800" dirty="0"/>
              <a:t>: бессчётный</a:t>
            </a:r>
          </a:p>
          <a:p>
            <a:pPr fontAlgn="base"/>
            <a:r>
              <a:rPr lang="ru-RU" sz="2800" dirty="0"/>
              <a:t>Рассчитывать, рассчитать (перед корнем –</a:t>
            </a:r>
            <a:r>
              <a:rPr lang="ru-RU" sz="2800" dirty="0" err="1"/>
              <a:t>чит</a:t>
            </a:r>
            <a:r>
              <a:rPr lang="ru-RU" sz="2800" dirty="0"/>
              <a:t>- пишем СС)</a:t>
            </a:r>
          </a:p>
        </p:txBody>
      </p:sp>
    </p:spTree>
    <p:extLst>
      <p:ext uri="{BB962C8B-B14F-4D97-AF65-F5344CB8AC3E}">
        <p14:creationId xmlns:p14="http://schemas.microsoft.com/office/powerpoint/2010/main" val="14382775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493</TotalTime>
  <Words>1656</Words>
  <Application>Microsoft Office PowerPoint</Application>
  <PresentationFormat>Экран (4:3)</PresentationFormat>
  <Paragraphs>328</Paragraphs>
  <Slides>34</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34</vt:i4>
      </vt:variant>
    </vt:vector>
  </HeadingPairs>
  <TitlesOfParts>
    <vt:vector size="42" baseType="lpstr">
      <vt:lpstr>Arial</vt:lpstr>
      <vt:lpstr>Calibri</vt:lpstr>
      <vt:lpstr>Cambria</vt:lpstr>
      <vt:lpstr>Franklin Gothic Book</vt:lpstr>
      <vt:lpstr>Perpetua</vt:lpstr>
      <vt:lpstr>Times New Roman</vt:lpstr>
      <vt:lpstr>Wingdings 2</vt:lpstr>
      <vt:lpstr>Справедливость</vt:lpstr>
      <vt:lpstr>Подготовка к ЕГЭ Задание 10</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Задание 10</dc:title>
  <dc:creator>1</dc:creator>
  <cp:lastModifiedBy>Наталья</cp:lastModifiedBy>
  <cp:revision>44</cp:revision>
  <dcterms:created xsi:type="dcterms:W3CDTF">2020-11-10T04:25:27Z</dcterms:created>
  <dcterms:modified xsi:type="dcterms:W3CDTF">2022-01-12T14:31:54Z</dcterms:modified>
</cp:coreProperties>
</file>