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91" r:id="rId5"/>
    <p:sldId id="280" r:id="rId6"/>
    <p:sldId id="292" r:id="rId7"/>
    <p:sldId id="301" r:id="rId8"/>
    <p:sldId id="294" r:id="rId9"/>
    <p:sldId id="259" r:id="rId10"/>
    <p:sldId id="295" r:id="rId11"/>
    <p:sldId id="293" r:id="rId12"/>
    <p:sldId id="296" r:id="rId13"/>
    <p:sldId id="297" r:id="rId14"/>
    <p:sldId id="298" r:id="rId15"/>
    <p:sldId id="299" r:id="rId16"/>
    <p:sldId id="30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660"/>
  </p:normalViewPr>
  <p:slideViewPr>
    <p:cSldViewPr>
      <p:cViewPr varScale="1">
        <p:scale>
          <a:sx n="65" d="100"/>
          <a:sy n="65" d="100"/>
        </p:scale>
        <p:origin x="14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83D7-0B57-4C09-A9A5-DA401A1A5984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C0F8E1C-BB30-4915-8F5B-331E7DD6C9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83D7-0B57-4C09-A9A5-DA401A1A5984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8E1C-BB30-4915-8F5B-331E7DD6C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83D7-0B57-4C09-A9A5-DA401A1A5984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8E1C-BB30-4915-8F5B-331E7DD6C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83D7-0B57-4C09-A9A5-DA401A1A5984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8E1C-BB30-4915-8F5B-331E7DD6C9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83D7-0B57-4C09-A9A5-DA401A1A5984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C0F8E1C-BB30-4915-8F5B-331E7DD6C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83D7-0B57-4C09-A9A5-DA401A1A5984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8E1C-BB30-4915-8F5B-331E7DD6C9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83D7-0B57-4C09-A9A5-DA401A1A5984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8E1C-BB30-4915-8F5B-331E7DD6C9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83D7-0B57-4C09-A9A5-DA401A1A5984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8E1C-BB30-4915-8F5B-331E7DD6C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83D7-0B57-4C09-A9A5-DA401A1A5984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8E1C-BB30-4915-8F5B-331E7DD6C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83D7-0B57-4C09-A9A5-DA401A1A5984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8E1C-BB30-4915-8F5B-331E7DD6C9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83D7-0B57-4C09-A9A5-DA401A1A5984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C0F8E1C-BB30-4915-8F5B-331E7DD6C9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E883D7-0B57-4C09-A9A5-DA401A1A5984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C0F8E1C-BB30-4915-8F5B-331E7DD6C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Теория и практика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Подготовка к ЕГЭ</a:t>
            </a:r>
            <a:br>
              <a:rPr lang="ru-RU" dirty="0"/>
            </a:br>
            <a:r>
              <a:rPr lang="ru-RU" dirty="0"/>
              <a:t>Задание 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16632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dirty="0">
                <a:solidFill>
                  <a:srgbClr val="FF0000"/>
                </a:solidFill>
              </a:rPr>
              <a:t>3. Полные отглагольные прилагательные</a:t>
            </a:r>
            <a:endParaRPr lang="ru-RU" sz="2800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08720"/>
            <a:ext cx="8352928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В полных отглагольных прилагательных пишется Н:</a:t>
            </a:r>
          </a:p>
          <a:p>
            <a:endParaRPr lang="ru-RU" sz="2800" b="1" dirty="0"/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ru-RU" altLang="ru-RU" sz="2800" dirty="0">
                <a:cs typeface="Times New Roman" panose="02020603050405020304" pitchFamily="18" charset="0"/>
              </a:rPr>
              <a:t>Если прилагательное образовано от глагола </a:t>
            </a:r>
            <a:r>
              <a:rPr lang="ru-RU" altLang="ru-RU" sz="2800" u="sng" dirty="0">
                <a:cs typeface="Times New Roman" panose="02020603050405020304" pitchFamily="18" charset="0"/>
              </a:rPr>
              <a:t>несовершенного вида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          Груж</a:t>
            </a:r>
            <a:r>
              <a:rPr lang="ru-RU" altLang="ru-RU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ен</a:t>
            </a:r>
            <a:r>
              <a:rPr lang="ru-RU" altLang="ru-RU" sz="2800" dirty="0">
                <a:cs typeface="Times New Roman" panose="02020603050405020304" pitchFamily="18" charset="0"/>
              </a:rPr>
              <a:t>ый вагон – от глагола несовершенного вида    грузить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28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AutoNum type="arabicPeriod" startAt="2"/>
            </a:pPr>
            <a:r>
              <a:rPr lang="ru-RU" altLang="ru-RU" sz="2800" dirty="0">
                <a:cs typeface="Times New Roman" panose="02020603050405020304" pitchFamily="18" charset="0"/>
              </a:rPr>
              <a:t>Если у прилагательного нет зависимого слова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          Груж</a:t>
            </a:r>
            <a:r>
              <a:rPr lang="ru-RU" altLang="ru-RU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ён</a:t>
            </a:r>
            <a:r>
              <a:rPr lang="ru-RU" altLang="ru-RU" sz="2800" dirty="0">
                <a:cs typeface="Times New Roman" panose="02020603050405020304" pitchFamily="18" charset="0"/>
              </a:rPr>
              <a:t>ый 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вагон, вар</a:t>
            </a:r>
            <a:r>
              <a:rPr lang="ru-RU" altLang="ru-RU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ён</a:t>
            </a:r>
            <a:r>
              <a:rPr lang="ru-RU" altLang="ru-RU" sz="2800" dirty="0">
                <a:cs typeface="Times New Roman" panose="02020603050405020304" pitchFamily="18" charset="0"/>
              </a:rPr>
              <a:t>ый картофель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28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AutoNum type="arabicPeriod" startAt="3"/>
            </a:pPr>
            <a:r>
              <a:rPr lang="ru-RU" altLang="ru-RU" sz="2800" dirty="0">
                <a:cs typeface="Times New Roman" panose="02020603050405020304" pitchFamily="18" charset="0"/>
              </a:rPr>
              <a:t>Если у прилагательного нет суффикса </a:t>
            </a:r>
            <a:r>
              <a:rPr lang="ru-RU" altLang="ru-RU" sz="2800" b="1" dirty="0">
                <a:cs typeface="Times New Roman" panose="02020603050405020304" pitchFamily="18" charset="0"/>
              </a:rPr>
              <a:t>–ОВА-, </a:t>
            </a:r>
            <a:endParaRPr lang="ru-RU" altLang="ru-RU" sz="2800" b="1" dirty="0" smtClean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ru-RU" altLang="ru-RU" sz="2800" b="1" dirty="0">
                <a:cs typeface="Times New Roman" panose="02020603050405020304" pitchFamily="18" charset="0"/>
              </a:rPr>
              <a:t> </a:t>
            </a:r>
            <a:r>
              <a:rPr lang="ru-RU" altLang="ru-RU" sz="2800" b="1" dirty="0" smtClean="0">
                <a:cs typeface="Times New Roman" panose="02020603050405020304" pitchFamily="18" charset="0"/>
              </a:rPr>
              <a:t>  -</a:t>
            </a:r>
            <a:r>
              <a:rPr lang="ru-RU" altLang="ru-RU" sz="2800" b="1" dirty="0">
                <a:cs typeface="Times New Roman" panose="02020603050405020304" pitchFamily="18" charset="0"/>
              </a:rPr>
              <a:t>ЕВА-, -ИРОВА-.</a:t>
            </a:r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13142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D08AAEE-101B-4E7B-970A-CD5F20EF7BA9}"/>
              </a:ext>
            </a:extLst>
          </p:cNvPr>
          <p:cNvSpPr/>
          <p:nvPr/>
        </p:nvSpPr>
        <p:spPr>
          <a:xfrm>
            <a:off x="2915816" y="18864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Исключения</a:t>
            </a:r>
            <a:endParaRPr lang="ru-RU" sz="32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91D0D16-5432-487C-A4AB-AC42F4E72267}"/>
              </a:ext>
            </a:extLst>
          </p:cNvPr>
          <p:cNvSpPr/>
          <p:nvPr/>
        </p:nvSpPr>
        <p:spPr>
          <a:xfrm>
            <a:off x="734074" y="4002455"/>
            <a:ext cx="748883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ea typeface="Times New Roman" panose="02020603050405020304" pitchFamily="18" charset="0"/>
              </a:rPr>
              <a:t>НН</a:t>
            </a:r>
            <a:r>
              <a:rPr lang="ru-RU" sz="2800" dirty="0">
                <a:solidFill>
                  <a:srgbClr val="181818"/>
                </a:solidFill>
                <a:ea typeface="Times New Roman" panose="02020603050405020304" pitchFamily="18" charset="0"/>
              </a:rPr>
              <a:t>: желанный, деланный, невиданный, неслыханный, нечаянный, нежданный, негаданный, священный, жеманный, медленный, долгожданный, недреманный, окаянный</a:t>
            </a:r>
            <a:endParaRPr lang="ru-RU" sz="28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4DF5BEB-CC05-4487-9AA2-E94B9AB6CAC7}"/>
              </a:ext>
            </a:extLst>
          </p:cNvPr>
          <p:cNvSpPr/>
          <p:nvPr/>
        </p:nvSpPr>
        <p:spPr>
          <a:xfrm>
            <a:off x="734074" y="1124744"/>
            <a:ext cx="823041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ea typeface="Times New Roman" panose="02020603050405020304" pitchFamily="18" charset="0"/>
              </a:rPr>
              <a:t>Н</a:t>
            </a:r>
            <a:r>
              <a:rPr lang="ru-RU" b="1" dirty="0">
                <a:solidFill>
                  <a:srgbClr val="181818"/>
                </a:solidFill>
                <a:ea typeface="Times New Roman" panose="02020603050405020304" pitchFamily="18" charset="0"/>
              </a:rPr>
              <a:t>: </a:t>
            </a:r>
            <a:r>
              <a:rPr lang="ru-RU" sz="2800" dirty="0">
                <a:solidFill>
                  <a:srgbClr val="181818"/>
                </a:solidFill>
                <a:ea typeface="Times New Roman" panose="02020603050405020304" pitchFamily="18" charset="0"/>
              </a:rPr>
              <a:t>названый брат, посажёный отец, смышленый ребенок, приданое невесты, прощеное воскресенье, конченый человек,</a:t>
            </a:r>
            <a:r>
              <a:rPr lang="ru-RU" sz="2800" dirty="0"/>
              <a:t> кованый (но выкованный, перекованный), жёваный (но пережёванный), раненый (но израненный, раненный в ногу)</a:t>
            </a:r>
          </a:p>
          <a:p>
            <a:endParaRPr lang="ru-RU" sz="2800" dirty="0">
              <a:solidFill>
                <a:srgbClr val="181818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0063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97067CA-46D7-47A5-9EF2-C7565B0BC5DE}"/>
              </a:ext>
            </a:extLst>
          </p:cNvPr>
          <p:cNvSpPr/>
          <p:nvPr/>
        </p:nvSpPr>
        <p:spPr>
          <a:xfrm>
            <a:off x="3462785" y="188640"/>
            <a:ext cx="20744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Различай</a:t>
            </a:r>
            <a:endParaRPr lang="ru-RU" sz="32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9A39F8E-9C92-40E4-8A0E-B52A5C3C63F7}"/>
              </a:ext>
            </a:extLst>
          </p:cNvPr>
          <p:cNvSpPr/>
          <p:nvPr/>
        </p:nvSpPr>
        <p:spPr>
          <a:xfrm>
            <a:off x="251520" y="917431"/>
            <a:ext cx="8568952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ea typeface="Times New Roman" panose="02020603050405020304" pitchFamily="18" charset="0"/>
              </a:rPr>
              <a:t>Масленый</a:t>
            </a:r>
            <a:r>
              <a:rPr lang="ru-RU" sz="2800" dirty="0">
                <a:solidFill>
                  <a:srgbClr val="181818"/>
                </a:solidFill>
                <a:ea typeface="Times New Roman" panose="02020603050405020304" pitchFamily="18" charset="0"/>
              </a:rPr>
              <a:t> – отглагольное прилагательное  (=пропитанный маслом, от гл. маслить </a:t>
            </a:r>
            <a:r>
              <a:rPr lang="ru-RU" sz="2800" dirty="0" err="1">
                <a:solidFill>
                  <a:srgbClr val="181818"/>
                </a:solidFill>
                <a:ea typeface="Times New Roman" panose="02020603050405020304" pitchFamily="18" charset="0"/>
              </a:rPr>
              <a:t>несов.в</a:t>
            </a:r>
            <a:r>
              <a:rPr lang="ru-RU" sz="2800" dirty="0">
                <a:solidFill>
                  <a:srgbClr val="181818"/>
                </a:solidFill>
                <a:ea typeface="Times New Roman" panose="02020603050405020304" pitchFamily="18" charset="0"/>
              </a:rPr>
              <a:t>.) блин, каша.</a:t>
            </a:r>
          </a:p>
          <a:p>
            <a:r>
              <a:rPr lang="ru-RU" sz="2800" dirty="0">
                <a:solidFill>
                  <a:srgbClr val="0070C0"/>
                </a:solidFill>
                <a:ea typeface="Times New Roman" panose="02020603050405020304" pitchFamily="18" charset="0"/>
              </a:rPr>
              <a:t>Замасленный</a:t>
            </a:r>
            <a:r>
              <a:rPr lang="ru-RU" sz="2800" dirty="0">
                <a:solidFill>
                  <a:srgbClr val="181818"/>
                </a:solidFill>
                <a:ea typeface="Times New Roman" panose="02020603050405020304" pitchFamily="18" charset="0"/>
              </a:rPr>
              <a:t> – страдательное причастие (= пропитанный маслом, от гл. замаслить </a:t>
            </a:r>
            <a:r>
              <a:rPr lang="ru-RU" sz="2800" dirty="0" err="1">
                <a:solidFill>
                  <a:srgbClr val="181818"/>
                </a:solidFill>
                <a:ea typeface="Times New Roman" panose="02020603050405020304" pitchFamily="18" charset="0"/>
              </a:rPr>
              <a:t>сов.в</a:t>
            </a:r>
            <a:r>
              <a:rPr lang="ru-RU" sz="2800" dirty="0">
                <a:solidFill>
                  <a:srgbClr val="181818"/>
                </a:solidFill>
                <a:ea typeface="Times New Roman" panose="02020603050405020304" pitchFamily="18" charset="0"/>
              </a:rPr>
              <a:t>.) фартук, колпак</a:t>
            </a:r>
            <a:br>
              <a:rPr lang="ru-RU" sz="2800" dirty="0">
                <a:solidFill>
                  <a:srgbClr val="181818"/>
                </a:solidFill>
                <a:ea typeface="Times New Roman" panose="02020603050405020304" pitchFamily="18" charset="0"/>
              </a:rPr>
            </a:br>
            <a:r>
              <a:rPr lang="ru-RU" sz="2800" dirty="0">
                <a:solidFill>
                  <a:srgbClr val="0070C0"/>
                </a:solidFill>
                <a:ea typeface="Times New Roman" panose="02020603050405020304" pitchFamily="18" charset="0"/>
              </a:rPr>
              <a:t>Масляный</a:t>
            </a:r>
            <a:r>
              <a:rPr lang="ru-RU" sz="2800" dirty="0">
                <a:solidFill>
                  <a:srgbClr val="181818"/>
                </a:solidFill>
                <a:ea typeface="Times New Roman" panose="02020603050405020304" pitchFamily="18" charset="0"/>
              </a:rPr>
              <a:t> – отымённое прилагательное  (=на масле, от сущ. масло) насос, двигатель</a:t>
            </a:r>
            <a:br>
              <a:rPr lang="ru-RU" sz="2800" dirty="0">
                <a:solidFill>
                  <a:srgbClr val="181818"/>
                </a:solidFill>
                <a:ea typeface="Times New Roman" panose="02020603050405020304" pitchFamily="18" charset="0"/>
              </a:rPr>
            </a:br>
            <a:r>
              <a:rPr lang="ru-RU" sz="2800" dirty="0">
                <a:solidFill>
                  <a:srgbClr val="0070C0"/>
                </a:solidFill>
                <a:ea typeface="Times New Roman" panose="02020603050405020304" pitchFamily="18" charset="0"/>
              </a:rPr>
              <a:t>Ветреный </a:t>
            </a:r>
            <a:r>
              <a:rPr lang="ru-RU" sz="2800" dirty="0">
                <a:solidFill>
                  <a:srgbClr val="181818"/>
                </a:solidFill>
                <a:ea typeface="Times New Roman" panose="02020603050405020304" pitchFamily="18" charset="0"/>
              </a:rPr>
              <a:t>- отымённое прилагательное (=с ветром) день, человек, но обветренный, безветренный</a:t>
            </a:r>
            <a:br>
              <a:rPr lang="ru-RU" sz="2800" dirty="0">
                <a:solidFill>
                  <a:srgbClr val="181818"/>
                </a:solidFill>
                <a:ea typeface="Times New Roman" panose="02020603050405020304" pitchFamily="18" charset="0"/>
              </a:rPr>
            </a:br>
            <a:r>
              <a:rPr lang="ru-RU" sz="2800" dirty="0">
                <a:solidFill>
                  <a:srgbClr val="0070C0"/>
                </a:solidFill>
                <a:ea typeface="Times New Roman" panose="02020603050405020304" pitchFamily="18" charset="0"/>
              </a:rPr>
              <a:t>Ветряной</a:t>
            </a:r>
            <a:r>
              <a:rPr lang="ru-RU" sz="2800" dirty="0">
                <a:solidFill>
                  <a:srgbClr val="181818"/>
                </a:solidFill>
                <a:ea typeface="Times New Roman" panose="02020603050405020304" pitchFamily="18" charset="0"/>
              </a:rPr>
              <a:t>-  отымённое прилагательное  (=приводимый в движение ветром) двигатель</a:t>
            </a: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695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CA24CD7-4383-4DEE-920A-A472F6AF5325}"/>
              </a:ext>
            </a:extLst>
          </p:cNvPr>
          <p:cNvSpPr/>
          <p:nvPr/>
        </p:nvSpPr>
        <p:spPr>
          <a:xfrm>
            <a:off x="395536" y="26064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>
                <a:solidFill>
                  <a:srgbClr val="FF0000"/>
                </a:solidFill>
              </a:rPr>
              <a:t>4. Краткие страдательные причастия и краткие отглагольные прилагательные</a:t>
            </a:r>
            <a:endParaRPr lang="ru-RU" sz="2400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157A3D94-528C-4435-90B0-F7160C947B18}"/>
              </a:ext>
            </a:extLst>
          </p:cNvPr>
          <p:cNvSpPr txBox="1">
            <a:spLocks/>
          </p:cNvSpPr>
          <p:nvPr/>
        </p:nvSpPr>
        <p:spPr>
          <a:xfrm>
            <a:off x="374440" y="1628800"/>
            <a:ext cx="8562975" cy="44196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56032">
              <a:buFont typeface="Wingdings" panose="05000000000000000000" pitchFamily="2" charset="2"/>
              <a:buNone/>
              <a:defRPr/>
            </a:pPr>
            <a:r>
              <a:rPr lang="ru-RU" sz="3600" dirty="0"/>
              <a:t>Девочка </a:t>
            </a:r>
            <a:r>
              <a:rPr lang="ru-RU" sz="3600" dirty="0" err="1"/>
              <a:t>воспита</a:t>
            </a:r>
            <a:r>
              <a:rPr lang="ru-RU" sz="3600" dirty="0" err="1">
                <a:solidFill>
                  <a:srgbClr val="FF0000"/>
                </a:solidFill>
              </a:rPr>
              <a:t>Н</a:t>
            </a:r>
            <a:r>
              <a:rPr lang="ru-RU" sz="3600" dirty="0" err="1"/>
              <a:t>а</a:t>
            </a:r>
            <a:r>
              <a:rPr lang="ru-RU" sz="3600" dirty="0"/>
              <a:t> бабушкой (обозначает действие)</a:t>
            </a:r>
          </a:p>
          <a:p>
            <a:pPr indent="-256032">
              <a:buFont typeface="Wingdings" panose="05000000000000000000" pitchFamily="2" charset="2"/>
              <a:buNone/>
              <a:defRPr/>
            </a:pPr>
            <a:endParaRPr lang="ru-RU" sz="3600" dirty="0"/>
          </a:p>
          <a:p>
            <a:pPr indent="-256032">
              <a:buFont typeface="Wingdings" panose="05000000000000000000" pitchFamily="2" charset="2"/>
              <a:buNone/>
              <a:defRPr/>
            </a:pPr>
            <a:r>
              <a:rPr lang="ru-RU" sz="3600" dirty="0"/>
              <a:t>Девочка умна и </a:t>
            </a:r>
            <a:r>
              <a:rPr lang="ru-RU" sz="3600" dirty="0" err="1"/>
              <a:t>воспита</a:t>
            </a:r>
            <a:r>
              <a:rPr lang="ru-RU" sz="3600" dirty="0" err="1">
                <a:solidFill>
                  <a:srgbClr val="FF0000"/>
                </a:solidFill>
              </a:rPr>
              <a:t>НН</a:t>
            </a:r>
            <a:r>
              <a:rPr lang="ru-RU" sz="3600" dirty="0" err="1"/>
              <a:t>а</a:t>
            </a:r>
            <a:r>
              <a:rPr lang="ru-RU" sz="3600" dirty="0"/>
              <a:t> (обозначает признак, в полной форме воспитанная)</a:t>
            </a:r>
          </a:p>
          <a:p>
            <a:pPr indent="-256032">
              <a:buFont typeface="Wingdings" panose="05000000000000000000" pitchFamily="2" charset="2"/>
              <a:buNone/>
              <a:defRPr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67938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CA24CD7-4383-4DEE-920A-A472F6AF5325}"/>
              </a:ext>
            </a:extLst>
          </p:cNvPr>
          <p:cNvSpPr/>
          <p:nvPr/>
        </p:nvSpPr>
        <p:spPr>
          <a:xfrm>
            <a:off x="395536" y="26064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>
                <a:solidFill>
                  <a:srgbClr val="FF0000"/>
                </a:solidFill>
              </a:rPr>
              <a:t>4</a:t>
            </a:r>
            <a:r>
              <a:rPr lang="ru-RU" sz="2400" b="1" dirty="0" smtClean="0">
                <a:solidFill>
                  <a:srgbClr val="FF0000"/>
                </a:solidFill>
              </a:rPr>
              <a:t>. </a:t>
            </a:r>
            <a:r>
              <a:rPr lang="ru-RU" sz="2400" b="1" dirty="0">
                <a:solidFill>
                  <a:srgbClr val="FF0000"/>
                </a:solidFill>
              </a:rPr>
              <a:t>Краткие страдательные причастия и краткие отглагольные прилагательные</a:t>
            </a:r>
            <a:endParaRPr lang="ru-RU" sz="2400" dirty="0"/>
          </a:p>
        </p:txBody>
      </p:sp>
      <p:sp>
        <p:nvSpPr>
          <p:cNvPr id="3" name="Объект 1">
            <a:extLst>
              <a:ext uri="{FF2B5EF4-FFF2-40B4-BE49-F238E27FC236}">
                <a16:creationId xmlns:a16="http://schemas.microsoft.com/office/drawing/2014/main" id="{3BEA97B6-8609-467C-87DE-9E1FD5B7EE1C}"/>
              </a:ext>
            </a:extLst>
          </p:cNvPr>
          <p:cNvSpPr txBox="1">
            <a:spLocks/>
          </p:cNvSpPr>
          <p:nvPr/>
        </p:nvSpPr>
        <p:spPr>
          <a:xfrm>
            <a:off x="215516" y="1143000"/>
            <a:ext cx="8712968" cy="4572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56032">
              <a:defRPr/>
            </a:pPr>
            <a:r>
              <a:rPr lang="ru-RU" sz="2400" b="1" dirty="0"/>
              <a:t>Краткое причастие обозначает действие, его </a:t>
            </a:r>
            <a:r>
              <a:rPr lang="ru-RU" sz="2400" dirty="0"/>
              <a:t>можно заменить  глаголом (воспитала),  от краткого причастия можно поставить вопрос к зависимому слову кем? чем? (воспитана (кем?) бабушкой). В кратком причастии </a:t>
            </a:r>
            <a:r>
              <a:rPr lang="ru-RU" sz="2400" dirty="0">
                <a:solidFill>
                  <a:srgbClr val="FF0000"/>
                </a:solidFill>
              </a:rPr>
              <a:t>всегда пишется Н .</a:t>
            </a:r>
          </a:p>
          <a:p>
            <a:pPr indent="-256032">
              <a:defRPr/>
            </a:pPr>
            <a:endParaRPr lang="ru-RU" sz="2400" dirty="0">
              <a:solidFill>
                <a:srgbClr val="FF0000"/>
              </a:solidFill>
            </a:endParaRPr>
          </a:p>
          <a:p>
            <a:pPr indent="-256032">
              <a:defRPr/>
            </a:pPr>
            <a:r>
              <a:rPr lang="ru-RU" sz="2400" b="1" dirty="0"/>
              <a:t>Краткие отглагольные прилагательные обозначают признак,  </a:t>
            </a:r>
            <a:r>
              <a:rPr lang="ru-RU" sz="2400" dirty="0"/>
              <a:t>заменяются полной формой (девочка воспитанная) или прилагательным – синонимом (вежливая), они дают характеристику определяемого слова, т.е. говорят </a:t>
            </a:r>
            <a:r>
              <a:rPr lang="ru-RU" sz="2400" b="1" dirty="0"/>
              <a:t>о постоянном признаке </a:t>
            </a:r>
            <a:r>
              <a:rPr lang="ru-RU" sz="2400" dirty="0"/>
              <a:t>предмета, о качестве, а не сообщают о действии, произведенном кем-то. В кратком отглагольном прилагательном </a:t>
            </a:r>
            <a:r>
              <a:rPr lang="ru-RU" sz="2400" dirty="0">
                <a:solidFill>
                  <a:srgbClr val="FF0000"/>
                </a:solidFill>
              </a:rPr>
              <a:t>пишется столько НН-Н, сколько в полной форме.</a:t>
            </a:r>
          </a:p>
        </p:txBody>
      </p:sp>
    </p:spTree>
    <p:extLst>
      <p:ext uri="{BB962C8B-B14F-4D97-AF65-F5344CB8AC3E}">
        <p14:creationId xmlns:p14="http://schemas.microsoft.com/office/powerpoint/2010/main" val="757872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2BD473B-4E6B-43C5-A0EE-80A4E954F482}"/>
              </a:ext>
            </a:extLst>
          </p:cNvPr>
          <p:cNvSpPr/>
          <p:nvPr/>
        </p:nvSpPr>
        <p:spPr>
          <a:xfrm>
            <a:off x="1475656" y="188640"/>
            <a:ext cx="6048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dirty="0">
                <a:solidFill>
                  <a:srgbClr val="FF0000"/>
                </a:solidFill>
              </a:rPr>
              <a:t>5</a:t>
            </a:r>
            <a:r>
              <a:rPr lang="ru-RU" sz="2800" b="1" dirty="0" smtClean="0">
                <a:solidFill>
                  <a:srgbClr val="FF0000"/>
                </a:solidFill>
              </a:rPr>
              <a:t>. </a:t>
            </a:r>
            <a:r>
              <a:rPr lang="ru-RU" sz="2800" b="1" dirty="0">
                <a:solidFill>
                  <a:srgbClr val="FF0000"/>
                </a:solidFill>
              </a:rPr>
              <a:t>Имена существительные</a:t>
            </a:r>
            <a:endParaRPr lang="ru-RU" sz="28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BC66597-E337-4017-9950-F4C2F90496AF}"/>
              </a:ext>
            </a:extLst>
          </p:cNvPr>
          <p:cNvSpPr/>
          <p:nvPr/>
        </p:nvSpPr>
        <p:spPr>
          <a:xfrm>
            <a:off x="575556" y="548680"/>
            <a:ext cx="7632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Н:</a:t>
            </a:r>
          </a:p>
          <a:p>
            <a:r>
              <a:rPr lang="ru-RU" sz="2800" dirty="0"/>
              <a:t>Если существительное образовано от основы прилагательного (отыменного) с одним Н.</a:t>
            </a:r>
          </a:p>
          <a:p>
            <a:r>
              <a:rPr lang="ru-RU" sz="2800" dirty="0"/>
              <a:t>Например: песча</a:t>
            </a:r>
            <a:r>
              <a:rPr lang="ru-RU" sz="2800" dirty="0">
                <a:solidFill>
                  <a:srgbClr val="FF0000"/>
                </a:solidFill>
              </a:rPr>
              <a:t>н</a:t>
            </a:r>
            <a:r>
              <a:rPr lang="ru-RU" sz="2800" dirty="0"/>
              <a:t>ик, пря</a:t>
            </a:r>
            <a:r>
              <a:rPr lang="ru-RU" sz="2800" dirty="0">
                <a:solidFill>
                  <a:srgbClr val="FF0000"/>
                </a:solidFill>
              </a:rPr>
              <a:t>н</a:t>
            </a:r>
            <a:r>
              <a:rPr lang="ru-RU" sz="2800" dirty="0"/>
              <a:t>ости, ю</a:t>
            </a:r>
            <a:r>
              <a:rPr lang="ru-RU" sz="2800" dirty="0">
                <a:solidFill>
                  <a:srgbClr val="FF0000"/>
                </a:solidFill>
              </a:rPr>
              <a:t>н</a:t>
            </a:r>
            <a:r>
              <a:rPr lang="ru-RU" sz="2800" dirty="0"/>
              <a:t>ость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11040AF-D4E0-4A0F-992E-749ADA25884F}"/>
              </a:ext>
            </a:extLst>
          </p:cNvPr>
          <p:cNvSpPr/>
          <p:nvPr/>
        </p:nvSpPr>
        <p:spPr>
          <a:xfrm>
            <a:off x="548780" y="2461537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НН:</a:t>
            </a:r>
          </a:p>
          <a:p>
            <a:r>
              <a:rPr lang="ru-RU" sz="28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Если корень оканчивается на Н, а суффикс начинается с Н.</a:t>
            </a:r>
            <a:br>
              <a:rPr lang="ru-RU" sz="28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Например: ко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8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ица, бесприда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8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ица, мали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8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ик</a:t>
            </a:r>
            <a:endParaRPr lang="ru-RU" sz="28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24BE57B-A9C3-43F5-8753-53C7A8F0B598}"/>
              </a:ext>
            </a:extLst>
          </p:cNvPr>
          <p:cNvSpPr/>
          <p:nvPr/>
        </p:nvSpPr>
        <p:spPr>
          <a:xfrm>
            <a:off x="548780" y="4435950"/>
            <a:ext cx="77676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существительных , образованных от причастий и отглагольных прилагательных пишется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столько же -н-</a:t>
            </a:r>
            <a:r>
              <a:rPr lang="ru-RU" sz="28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сколько было в слове, от которого они образовались: воспита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8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ый – воспита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8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ик, пута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8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ый - пута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8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ик</a:t>
            </a:r>
          </a:p>
        </p:txBody>
      </p:sp>
    </p:spTree>
    <p:extLst>
      <p:ext uri="{BB962C8B-B14F-4D97-AF65-F5344CB8AC3E}">
        <p14:creationId xmlns:p14="http://schemas.microsoft.com/office/powerpoint/2010/main" val="2965955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BE87123-428C-4918-A210-E97B3194CA4F}"/>
              </a:ext>
            </a:extLst>
          </p:cNvPr>
          <p:cNvSpPr/>
          <p:nvPr/>
        </p:nvSpPr>
        <p:spPr>
          <a:xfrm>
            <a:off x="3067197" y="404664"/>
            <a:ext cx="23310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ru-RU" sz="3200" b="1" dirty="0">
                <a:solidFill>
                  <a:srgbClr val="FF0000"/>
                </a:solidFill>
              </a:rPr>
              <a:t>6</a:t>
            </a:r>
            <a:r>
              <a:rPr lang="ru-RU" sz="3200" b="1" smtClean="0">
                <a:solidFill>
                  <a:srgbClr val="FF0000"/>
                </a:solidFill>
              </a:rPr>
              <a:t>. </a:t>
            </a:r>
            <a:r>
              <a:rPr lang="ru-RU" sz="3200" b="1" dirty="0">
                <a:solidFill>
                  <a:srgbClr val="FF0000"/>
                </a:solidFill>
              </a:rPr>
              <a:t>Наречия</a:t>
            </a:r>
            <a:endParaRPr lang="ru-RU" sz="32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B52D42F-CF03-43F0-8D0C-43A3758F922C}"/>
              </a:ext>
            </a:extLst>
          </p:cNvPr>
          <p:cNvSpPr/>
          <p:nvPr/>
        </p:nvSpPr>
        <p:spPr>
          <a:xfrm>
            <a:off x="611560" y="1268760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наречиях, образованных от причастий и отглагольных прилагательных, пишется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столько же -н-</a:t>
            </a:r>
            <a:r>
              <a:rPr lang="ru-RU" sz="32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сколько было в слове, от которого они образовались:</a:t>
            </a:r>
            <a:br>
              <a:rPr lang="ru-RU" sz="32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32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ый  – воспита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32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о; </a:t>
            </a:r>
          </a:p>
          <a:p>
            <a:r>
              <a:rPr lang="ru-RU" sz="32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пута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32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ый -  пута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32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; запута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32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ый - запута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3200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2453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96448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200" b="1" u="sng" dirty="0">
                <a:solidFill>
                  <a:srgbClr val="FF0000"/>
                </a:solidFill>
              </a:rPr>
              <a:t>Формулировка задания 15 ЕГЭ:</a:t>
            </a:r>
          </a:p>
          <a:p>
            <a:pPr fontAlgn="base"/>
            <a:r>
              <a:rPr lang="ru-RU" sz="3200" b="1" dirty="0">
                <a:solidFill>
                  <a:srgbClr val="FF0000"/>
                </a:solidFill>
              </a:rPr>
              <a:t>Укажите все цифры, на месте которых пишется НН.</a:t>
            </a:r>
          </a:p>
          <a:p>
            <a:pPr fontAlgn="base"/>
            <a:endParaRPr lang="ru-RU" sz="3200" b="1" dirty="0"/>
          </a:p>
          <a:p>
            <a:pPr fontAlgn="base"/>
            <a:r>
              <a:rPr lang="ru-RU" sz="3200" dirty="0"/>
              <a:t>Уже в первом пейзаже В. Серова были </a:t>
            </a:r>
            <a:r>
              <a:rPr lang="ru-RU" sz="3200" dirty="0" err="1"/>
              <a:t>проявле</a:t>
            </a:r>
            <a:r>
              <a:rPr lang="ru-RU" sz="3200" dirty="0"/>
              <a:t>(1)ы почти все черты, свойстве(2)</a:t>
            </a:r>
            <a:r>
              <a:rPr lang="ru-RU" sz="3200" dirty="0" err="1"/>
              <a:t>ые</a:t>
            </a:r>
            <a:r>
              <a:rPr lang="ru-RU" sz="3200" dirty="0"/>
              <a:t> ему как пейзажисту: острота видения, глубочайшее проникновение в суть изображаемого, изыска(3)ость и точность колорита.</a:t>
            </a:r>
          </a:p>
          <a:p>
            <a:pPr fontAlgn="base"/>
            <a:endParaRPr lang="ru-RU" sz="3200" b="1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4423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чём сложность?</a:t>
            </a:r>
          </a:p>
          <a:p>
            <a:pPr marL="342900" lvl="0" indent="-342900">
              <a:spcAft>
                <a:spcPts val="750"/>
              </a:spcAft>
              <a:tabLst>
                <a:tab pos="457200" algn="l"/>
              </a:tabLst>
            </a:pPr>
            <a:endParaRPr lang="ru-RU" sz="4000" b="1" dirty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    Сложность 15 задания ЕГЭ по русскому языку заключается в том, что правописание Н/НН зависит от части речи, которую не всегда бывает легком определить. Также существует ряд исключений, которые нужно запомнить.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645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нужно знать?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4000" b="1" dirty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       Чтобы решить задание 15 ЕГЭ по русскому языку 2022, необходимо знать следующие темы:</a:t>
            </a:r>
          </a:p>
          <a:p>
            <a:pPr marL="342900" lvl="0" indent="-342900">
              <a:spcAft>
                <a:spcPts val="750"/>
              </a:spcAft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•	Правописание Н/НН в прилагательных</a:t>
            </a:r>
          </a:p>
          <a:p>
            <a:pPr marL="342900" lvl="0" indent="-342900">
              <a:spcAft>
                <a:spcPts val="750"/>
              </a:spcAft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•	Правописание Н/НН в причастиях</a:t>
            </a:r>
          </a:p>
          <a:p>
            <a:pPr marL="342900" lvl="0" indent="-342900">
              <a:spcAft>
                <a:spcPts val="750"/>
              </a:spcAft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•	Правописание Н/НН в наречиях</a:t>
            </a:r>
          </a:p>
          <a:p>
            <a:pPr marL="342900" lvl="0" indent="-342900">
              <a:spcAft>
                <a:spcPts val="750"/>
              </a:spcAft>
              <a:tabLst>
                <a:tab pos="457200" algn="l"/>
              </a:tabLst>
            </a:pPr>
            <a:r>
              <a:rPr lang="ru-RU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•	Правописание Н/НН в существительных</a:t>
            </a:r>
          </a:p>
          <a:p>
            <a:pPr marL="342900" lvl="0" indent="-342900">
              <a:spcAft>
                <a:spcPts val="750"/>
              </a:spcAft>
              <a:tabLst>
                <a:tab pos="457200" algn="l"/>
              </a:tabLst>
            </a:pPr>
            <a:endParaRPr lang="ru-RU" sz="32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750"/>
              </a:spcAft>
              <a:tabLst>
                <a:tab pos="457200" algn="l"/>
              </a:tabLst>
            </a:pPr>
            <a:endParaRPr lang="ru-RU" sz="32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01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4624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200" b="1" dirty="0">
                <a:solidFill>
                  <a:srgbClr val="FF0000"/>
                </a:solidFill>
              </a:rPr>
              <a:t>Алгоритм выполнения задания</a:t>
            </a:r>
          </a:p>
          <a:p>
            <a:pPr fontAlgn="base"/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1. </a:t>
            </a:r>
            <a:r>
              <a:rPr lang="ru-RU" sz="3200" dirty="0"/>
              <a:t>Внимательно прочитайте задание.</a:t>
            </a:r>
          </a:p>
          <a:p>
            <a:pPr fontAlgn="base"/>
            <a:r>
              <a:rPr lang="ru-RU" sz="3200" b="1" dirty="0"/>
              <a:t>2. </a:t>
            </a:r>
            <a:r>
              <a:rPr lang="ru-RU" sz="3200" dirty="0"/>
              <a:t>Определите часть речи слов, в которых пропущены Н или НН.</a:t>
            </a:r>
          </a:p>
          <a:p>
            <a:pPr fontAlgn="base"/>
            <a:r>
              <a:rPr lang="ru-RU" sz="3200" b="1" dirty="0"/>
              <a:t>3. </a:t>
            </a:r>
            <a:r>
              <a:rPr lang="ru-RU" sz="3200" dirty="0"/>
              <a:t>Вспомните правило написания Н-НН в слове данной части речи и примените его.</a:t>
            </a:r>
          </a:p>
          <a:p>
            <a:pPr fontAlgn="base"/>
            <a:r>
              <a:rPr lang="ru-RU" sz="3200" b="1" dirty="0"/>
              <a:t>4. </a:t>
            </a:r>
            <a:r>
              <a:rPr lang="ru-RU" sz="3200" dirty="0"/>
              <a:t>Вспомните исключения.</a:t>
            </a:r>
          </a:p>
          <a:p>
            <a:pPr fontAlgn="base"/>
            <a:r>
              <a:rPr lang="ru-RU" sz="3200" b="1" dirty="0"/>
              <a:t>5. </a:t>
            </a:r>
            <a:r>
              <a:rPr lang="ru-RU" sz="3200" dirty="0"/>
              <a:t>Количество верных ответов в задании </a:t>
            </a:r>
            <a:r>
              <a:rPr lang="ru-RU" sz="3200" b="1" dirty="0"/>
              <a:t>не ограничено</a:t>
            </a:r>
            <a:r>
              <a:rPr lang="ru-RU" sz="3200" dirty="0"/>
              <a:t>.  Выполнение задания оценивается 1 баллом.</a:t>
            </a:r>
          </a:p>
          <a:p>
            <a:pPr fontAlgn="base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2634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4624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200" b="1" dirty="0">
                <a:solidFill>
                  <a:srgbClr val="FF0000"/>
                </a:solidFill>
              </a:rPr>
              <a:t>Алгоритм выполнения задания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Запомните: </a:t>
            </a:r>
          </a:p>
          <a:p>
            <a:pPr fontAlgn="base"/>
            <a:r>
              <a:rPr lang="ru-RU" sz="2800" b="1" dirty="0"/>
              <a:t>1. </a:t>
            </a:r>
            <a:r>
              <a:rPr lang="ru-RU" sz="2800" dirty="0"/>
              <a:t>причастия всегда образованы от глаголов, а прилагательные могут быть как отглагольными, так и отымёнными. Правописание Н/НН в прилагательном зависит от того, отглагольное оно или отыменное.</a:t>
            </a:r>
          </a:p>
          <a:p>
            <a:pPr fontAlgn="base"/>
            <a:endParaRPr lang="ru-RU" sz="2800" dirty="0"/>
          </a:p>
          <a:p>
            <a:pPr fontAlgn="base"/>
            <a:r>
              <a:rPr lang="ru-RU" sz="2800" b="1" dirty="0"/>
              <a:t>2. </a:t>
            </a:r>
            <a:r>
              <a:rPr lang="ru-RU" sz="2800" dirty="0"/>
              <a:t>для отглагольных прилагательных и причастий мы используем одну группу правил (написание зависит от зависимых слов и вида глагола, от которого образовалось слово). Для отыменных прилагательных  - другую (здесь мы обращаем внимание на основу слова, суффикс и др.) </a:t>
            </a:r>
          </a:p>
        </p:txBody>
      </p:sp>
    </p:spTree>
    <p:extLst>
      <p:ext uri="{BB962C8B-B14F-4D97-AF65-F5344CB8AC3E}">
        <p14:creationId xmlns:p14="http://schemas.microsoft.com/office/powerpoint/2010/main" val="1258502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1BBAA6E-B729-4162-9C05-40E921CD1F10}"/>
              </a:ext>
            </a:extLst>
          </p:cNvPr>
          <p:cNvSpPr/>
          <p:nvPr/>
        </p:nvSpPr>
        <p:spPr>
          <a:xfrm>
            <a:off x="899592" y="188640"/>
            <a:ext cx="806489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ea typeface="Times New Roman" panose="02020603050405020304" pitchFamily="18" charset="0"/>
              </a:rPr>
              <a:t>Важно знать о прилагательных и причастиях!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D8C0A7C-DAC5-4F1E-8010-F8DA82E6AD0F}"/>
              </a:ext>
            </a:extLst>
          </p:cNvPr>
          <p:cNvSpPr/>
          <p:nvPr/>
        </p:nvSpPr>
        <p:spPr>
          <a:xfrm>
            <a:off x="181134" y="836712"/>
            <a:ext cx="8784976" cy="6271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Прилагательное: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отвечает на вопросы (какой…) и обозначает признак предмета;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может быть образовано от существительного и от глагола несовершенного вида;</a:t>
            </a:r>
          </a:p>
          <a:p>
            <a:pPr marL="34290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/>
              <a:t>сохраняют только генетическую связь с глаголами (можно заменить прилагательным синонимом).</a:t>
            </a:r>
            <a:endParaRPr lang="ru-RU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2400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Причастие: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совмещает признаки прилагательного и глагола, отвечает на 2 вопроса: какой? + вопросы причастия;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/>
              <a:t>сохраняют свою </a:t>
            </a:r>
            <a:r>
              <a:rPr lang="ru-RU" sz="2400" dirty="0" err="1"/>
              <a:t>глагольность</a:t>
            </a:r>
            <a:r>
              <a:rPr lang="ru-RU" sz="2400" dirty="0"/>
              <a:t> (можно заменить на конструкцию с глаголом);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/>
              <a:t> образовываются от глаголов совершенного вида;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/>
              <a:t>могут иметь зависимые слова. 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837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16632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dirty="0">
                <a:solidFill>
                  <a:srgbClr val="FF0000"/>
                </a:solidFill>
              </a:rPr>
              <a:t>1. Отымённые прилагательные</a:t>
            </a:r>
            <a:endParaRPr lang="ru-RU" sz="2800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39852"/>
            <a:ext cx="84249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Правописание суффиксов прилагательных, образованных от существительных.</a:t>
            </a:r>
          </a:p>
          <a:p>
            <a:endParaRPr lang="ru-RU" sz="2000" dirty="0"/>
          </a:p>
          <a:p>
            <a:r>
              <a:rPr lang="ru-RU" sz="2000" b="1" dirty="0">
                <a:solidFill>
                  <a:srgbClr val="FF0000"/>
                </a:solidFill>
              </a:rPr>
              <a:t>-н- </a:t>
            </a:r>
            <a:r>
              <a:rPr lang="ru-RU" sz="2000" dirty="0"/>
              <a:t>пишется</a:t>
            </a:r>
          </a:p>
          <a:p>
            <a:r>
              <a:rPr lang="ru-RU" sz="2000" dirty="0"/>
              <a:t>1) в суффиксах </a:t>
            </a:r>
            <a:r>
              <a:rPr lang="ru-RU" sz="2000" b="1" dirty="0"/>
              <a:t>-ин-, -ан-, -</a:t>
            </a:r>
            <a:r>
              <a:rPr lang="ru-RU" sz="2000" b="1" dirty="0" err="1"/>
              <a:t>ян</a:t>
            </a:r>
            <a:r>
              <a:rPr lang="ru-RU" sz="2000" b="1" dirty="0"/>
              <a:t>- </a:t>
            </a:r>
            <a:r>
              <a:rPr lang="ru-RU" sz="2000" dirty="0"/>
              <a:t>(лебед</a:t>
            </a:r>
            <a:r>
              <a:rPr lang="ru-RU" sz="2000" b="1" dirty="0">
                <a:solidFill>
                  <a:srgbClr val="FF0000"/>
                </a:solidFill>
              </a:rPr>
              <a:t>ин</a:t>
            </a:r>
            <a:r>
              <a:rPr lang="ru-RU" sz="2000" dirty="0"/>
              <a:t>ый, песч</a:t>
            </a:r>
            <a:r>
              <a:rPr lang="ru-RU" sz="2000" b="1" dirty="0">
                <a:solidFill>
                  <a:srgbClr val="FF0000"/>
                </a:solidFill>
              </a:rPr>
              <a:t>ан</a:t>
            </a:r>
            <a:r>
              <a:rPr lang="ru-RU" sz="2000" dirty="0"/>
              <a:t>ый, полотн</a:t>
            </a:r>
            <a:r>
              <a:rPr lang="ru-RU" sz="2000" b="1" dirty="0">
                <a:solidFill>
                  <a:srgbClr val="FF0000"/>
                </a:solidFill>
              </a:rPr>
              <a:t>ян</a:t>
            </a:r>
            <a:r>
              <a:rPr lang="ru-RU" sz="2000" dirty="0"/>
              <a:t>ый)</a:t>
            </a:r>
          </a:p>
          <a:p>
            <a:r>
              <a:rPr lang="ru-RU" sz="2000" b="1" dirty="0"/>
              <a:t>Исключение: </a:t>
            </a:r>
            <a:r>
              <a:rPr lang="ru-RU" sz="2000" dirty="0"/>
              <a:t>стеклянный, оловянный, деревянный</a:t>
            </a:r>
          </a:p>
          <a:p>
            <a:r>
              <a:rPr lang="ru-RU" sz="2000" dirty="0" smtClean="0"/>
              <a:t>2</a:t>
            </a:r>
            <a:r>
              <a:rPr lang="ru-RU" sz="2000" dirty="0"/>
              <a:t>) от сущ.+ суффикс</a:t>
            </a:r>
            <a:r>
              <a:rPr lang="ru-RU" sz="2000" b="1" dirty="0"/>
              <a:t> н </a:t>
            </a:r>
            <a:r>
              <a:rPr lang="ru-RU" sz="2000" dirty="0"/>
              <a:t>( интерес</a:t>
            </a:r>
            <a:r>
              <a:rPr lang="ru-RU" sz="2000" b="1" dirty="0">
                <a:solidFill>
                  <a:srgbClr val="FF0000"/>
                </a:solidFill>
              </a:rPr>
              <a:t>н</a:t>
            </a:r>
            <a:r>
              <a:rPr lang="ru-RU" sz="2000" dirty="0"/>
              <a:t>ый)</a:t>
            </a:r>
          </a:p>
          <a:p>
            <a:r>
              <a:rPr lang="ru-RU" sz="2000" dirty="0"/>
              <a:t>3</a:t>
            </a:r>
            <a:r>
              <a:rPr lang="ru-RU" sz="2000" dirty="0" smtClean="0"/>
              <a:t>) </a:t>
            </a:r>
            <a:r>
              <a:rPr lang="ru-RU" sz="2000" dirty="0"/>
              <a:t>в прилагательных, образованных без суффиксов (румяный, свиной, юный, пряный, рьяный, синий, зелёный).</a:t>
            </a:r>
          </a:p>
          <a:p>
            <a:endParaRPr lang="ru-RU" sz="2000" dirty="0"/>
          </a:p>
          <a:p>
            <a:r>
              <a:rPr lang="ru-RU" sz="2000" b="1" dirty="0">
                <a:solidFill>
                  <a:srgbClr val="FF0000"/>
                </a:solidFill>
              </a:rPr>
              <a:t>-</a:t>
            </a:r>
            <a:r>
              <a:rPr lang="ru-RU" sz="2000" b="1" dirty="0" err="1">
                <a:solidFill>
                  <a:srgbClr val="FF0000"/>
                </a:solidFill>
              </a:rPr>
              <a:t>нн</a:t>
            </a:r>
            <a:r>
              <a:rPr lang="ru-RU" sz="2000" b="1" dirty="0">
                <a:solidFill>
                  <a:srgbClr val="FF0000"/>
                </a:solidFill>
              </a:rPr>
              <a:t>- </a:t>
            </a:r>
            <a:r>
              <a:rPr lang="ru-RU" sz="2000" dirty="0"/>
              <a:t>пишется</a:t>
            </a:r>
          </a:p>
          <a:p>
            <a:r>
              <a:rPr lang="ru-RU" sz="2000" dirty="0"/>
              <a:t>1) в суффиксах </a:t>
            </a:r>
            <a:r>
              <a:rPr lang="ru-RU" sz="2000" b="1" dirty="0"/>
              <a:t>-</a:t>
            </a:r>
            <a:r>
              <a:rPr lang="ru-RU" sz="2000" b="1" dirty="0" err="1"/>
              <a:t>енн</a:t>
            </a:r>
            <a:r>
              <a:rPr lang="ru-RU" sz="2000" b="1" dirty="0"/>
              <a:t>-, -</a:t>
            </a:r>
            <a:r>
              <a:rPr lang="ru-RU" sz="2000" b="1" dirty="0" err="1"/>
              <a:t>онн</a:t>
            </a:r>
            <a:r>
              <a:rPr lang="ru-RU" sz="2000" b="1" dirty="0"/>
              <a:t>- </a:t>
            </a:r>
            <a:r>
              <a:rPr lang="ru-RU" sz="2000" dirty="0"/>
              <a:t>(солом</a:t>
            </a:r>
            <a:r>
              <a:rPr lang="ru-RU" sz="2000" b="1" dirty="0">
                <a:solidFill>
                  <a:srgbClr val="FF0000"/>
                </a:solidFill>
              </a:rPr>
              <a:t>енн</a:t>
            </a:r>
            <a:r>
              <a:rPr lang="ru-RU" sz="2000" dirty="0"/>
              <a:t>ый, плем</a:t>
            </a:r>
            <a:r>
              <a:rPr lang="ru-RU" sz="2000" b="1" dirty="0">
                <a:solidFill>
                  <a:srgbClr val="FF0000"/>
                </a:solidFill>
              </a:rPr>
              <a:t>енн</a:t>
            </a:r>
            <a:r>
              <a:rPr lang="ru-RU" sz="2000" dirty="0"/>
              <a:t>ой)</a:t>
            </a:r>
          </a:p>
          <a:p>
            <a:r>
              <a:rPr lang="ru-RU" sz="2000" b="1" dirty="0"/>
              <a:t>Исключение: </a:t>
            </a:r>
            <a:r>
              <a:rPr lang="ru-RU" sz="2000" dirty="0"/>
              <a:t>ветреный, но безветренный</a:t>
            </a:r>
          </a:p>
          <a:p>
            <a:r>
              <a:rPr lang="ru-RU" sz="2000" dirty="0"/>
              <a:t>2) от сущ. с основой на </a:t>
            </a:r>
            <a:r>
              <a:rPr lang="ru-RU" sz="2000" b="1" dirty="0"/>
              <a:t>н </a:t>
            </a:r>
            <a:r>
              <a:rPr lang="ru-RU" sz="2000" dirty="0"/>
              <a:t>+ суффикс </a:t>
            </a:r>
            <a:r>
              <a:rPr lang="ru-RU" sz="2000" b="1" dirty="0"/>
              <a:t>н</a:t>
            </a:r>
            <a:r>
              <a:rPr lang="ru-RU" sz="2000" dirty="0"/>
              <a:t> (камен</a:t>
            </a:r>
            <a:r>
              <a:rPr lang="ru-RU" sz="2000" b="1" dirty="0">
                <a:solidFill>
                  <a:srgbClr val="FF0000"/>
                </a:solidFill>
              </a:rPr>
              <a:t>н</a:t>
            </a:r>
            <a:r>
              <a:rPr lang="ru-RU" sz="2000" dirty="0"/>
              <a:t>ый, сон</a:t>
            </a:r>
            <a:r>
              <a:rPr lang="ru-RU" sz="2000" b="1" dirty="0">
                <a:solidFill>
                  <a:srgbClr val="FF0000"/>
                </a:solidFill>
              </a:rPr>
              <a:t>н</a:t>
            </a:r>
            <a:r>
              <a:rPr lang="ru-RU" sz="2000" dirty="0"/>
              <a:t>ый)</a:t>
            </a:r>
          </a:p>
          <a:p>
            <a:endParaRPr lang="ru-RU" sz="2000" dirty="0"/>
          </a:p>
          <a:p>
            <a:r>
              <a:rPr lang="ru-RU" sz="2000" b="1" dirty="0"/>
              <a:t>Запомнить: </a:t>
            </a:r>
            <a:r>
              <a:rPr lang="ru-RU" sz="2000" dirty="0"/>
              <a:t>в кратких прил. пишется столько </a:t>
            </a:r>
            <a:r>
              <a:rPr lang="ru-RU" sz="2000" b="1" dirty="0"/>
              <a:t>НН</a:t>
            </a:r>
            <a:r>
              <a:rPr lang="ru-RU" sz="2000" dirty="0"/>
              <a:t>, сколько и в полной форме:</a:t>
            </a:r>
          </a:p>
          <a:p>
            <a:r>
              <a:rPr lang="ru-RU" sz="2000" dirty="0"/>
              <a:t>(работа)  искус</a:t>
            </a:r>
            <a:r>
              <a:rPr lang="ru-RU" sz="2000" b="1" dirty="0">
                <a:solidFill>
                  <a:srgbClr val="FF0000"/>
                </a:solidFill>
              </a:rPr>
              <a:t>н</a:t>
            </a:r>
            <a:r>
              <a:rPr lang="ru-RU" sz="2000" dirty="0"/>
              <a:t>а – искус</a:t>
            </a:r>
            <a:r>
              <a:rPr lang="ru-RU" sz="2000" b="1" dirty="0">
                <a:solidFill>
                  <a:srgbClr val="FF0000"/>
                </a:solidFill>
              </a:rPr>
              <a:t>н</a:t>
            </a:r>
            <a:r>
              <a:rPr lang="ru-RU" sz="2000" dirty="0"/>
              <a:t>ый</a:t>
            </a:r>
          </a:p>
          <a:p>
            <a:r>
              <a:rPr lang="ru-RU" sz="2000" dirty="0"/>
              <a:t>(вещь) це</a:t>
            </a:r>
            <a:r>
              <a:rPr lang="ru-RU" sz="2000" b="1" dirty="0">
                <a:solidFill>
                  <a:srgbClr val="FF0000"/>
                </a:solidFill>
              </a:rPr>
              <a:t>нн</a:t>
            </a:r>
            <a:r>
              <a:rPr lang="ru-RU" sz="2000" dirty="0"/>
              <a:t>а - це</a:t>
            </a:r>
            <a:r>
              <a:rPr lang="ru-RU" sz="2000" b="1" dirty="0">
                <a:solidFill>
                  <a:srgbClr val="FF0000"/>
                </a:solidFill>
              </a:rPr>
              <a:t>нн</a:t>
            </a:r>
            <a:r>
              <a:rPr lang="ru-RU" sz="2000" dirty="0"/>
              <a:t>ый</a:t>
            </a:r>
          </a:p>
        </p:txBody>
      </p:sp>
    </p:spTree>
    <p:extLst>
      <p:ext uri="{BB962C8B-B14F-4D97-AF65-F5344CB8AC3E}">
        <p14:creationId xmlns:p14="http://schemas.microsoft.com/office/powerpoint/2010/main" val="4094589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16632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dirty="0">
                <a:solidFill>
                  <a:srgbClr val="FF0000"/>
                </a:solidFill>
              </a:rPr>
              <a:t>2. Полные страдательные причастия</a:t>
            </a:r>
            <a:endParaRPr lang="ru-RU" sz="2800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08720"/>
            <a:ext cx="8352928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 полных страдательных причастиях пишется НН:</a:t>
            </a:r>
          </a:p>
          <a:p>
            <a:endParaRPr lang="ru-RU" sz="2400" b="1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altLang="ru-RU" sz="2400" dirty="0">
                <a:cs typeface="Times New Roman" panose="02020603050405020304" pitchFamily="18" charset="0"/>
              </a:rPr>
              <a:t>Если причастие образовано от глагола </a:t>
            </a:r>
            <a:r>
              <a:rPr lang="ru-RU" altLang="ru-RU" sz="2400" u="sng" dirty="0">
                <a:cs typeface="Times New Roman" panose="02020603050405020304" pitchFamily="18" charset="0"/>
              </a:rPr>
              <a:t>совершенного вида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cs typeface="Times New Roman" panose="02020603050405020304" pitchFamily="18" charset="0"/>
              </a:rPr>
              <a:t>          Выгруж</a:t>
            </a:r>
            <a:r>
              <a:rPr lang="ru-RU" altLang="ru-R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енн</a:t>
            </a:r>
            <a:r>
              <a:rPr lang="ru-RU" altLang="ru-RU" sz="2400" dirty="0">
                <a:cs typeface="Times New Roman" panose="02020603050405020304" pitchFamily="18" charset="0"/>
              </a:rPr>
              <a:t>ый вагон – от глагола совершенного вида выгрузить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dirty="0"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ru-RU" altLang="ru-RU" sz="2400" dirty="0">
                <a:cs typeface="Times New Roman" panose="02020603050405020304" pitchFamily="18" charset="0"/>
              </a:rPr>
              <a:t>Если у причастия есть зависимое слово, т.е. причастие образует причастный оборот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cs typeface="Times New Roman" panose="02020603050405020304" pitchFamily="18" charset="0"/>
              </a:rPr>
              <a:t>          Груж</a:t>
            </a:r>
            <a:r>
              <a:rPr lang="ru-RU" altLang="ru-R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ённ</a:t>
            </a:r>
            <a:r>
              <a:rPr lang="ru-RU" altLang="ru-RU" sz="2400" dirty="0">
                <a:cs typeface="Times New Roman" panose="02020603050405020304" pitchFamily="18" charset="0"/>
              </a:rPr>
              <a:t>ый  (чем?) </a:t>
            </a:r>
            <a:r>
              <a:rPr lang="ru-RU" altLang="ru-RU" sz="2400" i="1" dirty="0">
                <a:cs typeface="Times New Roman" panose="02020603050405020304" pitchFamily="18" charset="0"/>
              </a:rPr>
              <a:t>песком </a:t>
            </a:r>
            <a:r>
              <a:rPr lang="ru-RU" altLang="ru-RU" sz="2400" dirty="0">
                <a:cs typeface="Times New Roman" panose="02020603050405020304" pitchFamily="18" charset="0"/>
              </a:rPr>
              <a:t>вагон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dirty="0"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r>
              <a:rPr lang="ru-RU" altLang="ru-RU" sz="2400" dirty="0">
                <a:cs typeface="Times New Roman" panose="02020603050405020304" pitchFamily="18" charset="0"/>
              </a:rPr>
              <a:t>Если причастие образовано  от глагола с суффиксами  </a:t>
            </a:r>
            <a:endParaRPr lang="ru-RU" altLang="ru-RU" sz="2400" dirty="0" smtClean="0"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cs typeface="Times New Roman" panose="02020603050405020304" pitchFamily="18" charset="0"/>
              </a:rPr>
              <a:t>    –</a:t>
            </a:r>
            <a:r>
              <a:rPr lang="ru-RU" altLang="ru-RU" sz="2400" b="1" dirty="0">
                <a:cs typeface="Times New Roman" panose="02020603050405020304" pitchFamily="18" charset="0"/>
              </a:rPr>
              <a:t>ОВА-, -ЕВА-, -ИРОВА-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cs typeface="Times New Roman" panose="02020603050405020304" pitchFamily="18" charset="0"/>
              </a:rPr>
              <a:t>          </a:t>
            </a:r>
            <a:r>
              <a:rPr lang="ru-RU" altLang="ru-RU" sz="2400" dirty="0">
                <a:cs typeface="Times New Roman" panose="02020603050405020304" pitchFamily="18" charset="0"/>
              </a:rPr>
              <a:t>Рискова</a:t>
            </a:r>
            <a:r>
              <a:rPr lang="ru-RU" altLang="ru-R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нн</a:t>
            </a:r>
            <a:r>
              <a:rPr lang="ru-RU" altLang="ru-RU" sz="2400" dirty="0">
                <a:cs typeface="Times New Roman" panose="02020603050405020304" pitchFamily="18" charset="0"/>
              </a:rPr>
              <a:t>ый – от глагола риск</a:t>
            </a:r>
            <a:r>
              <a:rPr lang="ru-RU" altLang="ru-RU" sz="2400" b="1" dirty="0">
                <a:cs typeface="Times New Roman" panose="02020603050405020304" pitchFamily="18" charset="0"/>
              </a:rPr>
              <a:t>ова</a:t>
            </a:r>
            <a:r>
              <a:rPr lang="ru-RU" altLang="ru-RU" sz="2400" dirty="0">
                <a:cs typeface="Times New Roman" panose="02020603050405020304" pitchFamily="18" charset="0"/>
              </a:rPr>
              <a:t>ть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cs typeface="Times New Roman" panose="02020603050405020304" pitchFamily="18" charset="0"/>
              </a:rPr>
              <a:t>          Асфальтирова</a:t>
            </a:r>
            <a:r>
              <a:rPr lang="ru-RU" altLang="ru-R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нн</a:t>
            </a:r>
            <a:r>
              <a:rPr lang="ru-RU" altLang="ru-RU" sz="2400" dirty="0">
                <a:cs typeface="Times New Roman" panose="02020603050405020304" pitchFamily="18" charset="0"/>
              </a:rPr>
              <a:t>ый – от глагола асфальт</a:t>
            </a:r>
            <a:r>
              <a:rPr lang="ru-RU" altLang="ru-RU" sz="2400" b="1" dirty="0">
                <a:cs typeface="Times New Roman" panose="02020603050405020304" pitchFamily="18" charset="0"/>
              </a:rPr>
              <a:t>ирова</a:t>
            </a:r>
            <a:r>
              <a:rPr lang="ru-RU" altLang="ru-RU" sz="2400" dirty="0">
                <a:cs typeface="Times New Roman" panose="02020603050405020304" pitchFamily="18" charset="0"/>
              </a:rPr>
              <a:t>ть</a:t>
            </a:r>
            <a:r>
              <a:rPr lang="ru-RU" altLang="ru-RU" sz="1400" dirty="0">
                <a:cs typeface="Times New Roman" panose="02020603050405020304" pitchFamily="18" charset="0"/>
              </a:rPr>
              <a:t>	</a:t>
            </a:r>
            <a:endParaRPr lang="ru-RU" altLang="ru-RU" dirty="0">
              <a:cs typeface="Arial" panose="020B0604020202020204" pitchFamily="34" charset="0"/>
            </a:endParaRPr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577</TotalTime>
  <Words>1066</Words>
  <Application>Microsoft Office PowerPoint</Application>
  <PresentationFormat>Экран (4:3)</PresentationFormat>
  <Paragraphs>116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Arial</vt:lpstr>
      <vt:lpstr>Calibri</vt:lpstr>
      <vt:lpstr>Cambria</vt:lpstr>
      <vt:lpstr>Franklin Gothic Book</vt:lpstr>
      <vt:lpstr>Perpetua</vt:lpstr>
      <vt:lpstr>Symbol</vt:lpstr>
      <vt:lpstr>Times New Roman</vt:lpstr>
      <vt:lpstr>Wingdings</vt:lpstr>
      <vt:lpstr>Wingdings 2</vt:lpstr>
      <vt:lpstr>Справедливость</vt:lpstr>
      <vt:lpstr>Подготовка к ЕГЭ Задание 15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10</dc:title>
  <dc:creator>1</dc:creator>
  <cp:lastModifiedBy>Гость 305</cp:lastModifiedBy>
  <cp:revision>53</cp:revision>
  <dcterms:created xsi:type="dcterms:W3CDTF">2020-11-10T04:25:27Z</dcterms:created>
  <dcterms:modified xsi:type="dcterms:W3CDTF">2021-12-16T07:28:32Z</dcterms:modified>
</cp:coreProperties>
</file>