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97" r:id="rId1"/>
  </p:sldMasterIdLst>
  <p:notesMasterIdLst>
    <p:notesMasterId r:id="rId2"/>
  </p:notesMasterIdLst>
  <p:sldIdLst>
    <p:sldId id="289" r:id="rId3"/>
    <p:sldId id="291" r:id="rId4"/>
    <p:sldId id="290" r:id="rId5"/>
    <p:sldId id="292" r:id="rId6"/>
    <p:sldId id="293" r:id="rId7"/>
    <p:sldId id="295" r:id="rId8"/>
    <p:sldId id="294" r:id="rId9"/>
    <p:sldId id="315" r:id="rId10"/>
    <p:sldId id="257" r:id="rId11"/>
    <p:sldId id="296" r:id="rId12"/>
    <p:sldId id="297" r:id="rId13"/>
    <p:sldId id="300" r:id="rId14"/>
    <p:sldId id="298" r:id="rId15"/>
    <p:sldId id="302" r:id="rId16"/>
    <p:sldId id="270" r:id="rId17"/>
    <p:sldId id="299" r:id="rId18"/>
    <p:sldId id="274" r:id="rId19"/>
    <p:sldId id="272" r:id="rId20"/>
    <p:sldId id="271" r:id="rId21"/>
    <p:sldId id="264" r:id="rId22"/>
    <p:sldId id="265" r:id="rId23"/>
    <p:sldId id="267" r:id="rId24"/>
    <p:sldId id="268" r:id="rId25"/>
    <p:sldId id="273" r:id="rId26"/>
    <p:sldId id="266" r:id="rId27"/>
    <p:sldId id="275" r:id="rId28"/>
    <p:sldId id="301" r:id="rId29"/>
    <p:sldId id="269" r:id="rId30"/>
    <p:sldId id="261" r:id="rId31"/>
    <p:sldId id="262" r:id="rId32"/>
    <p:sldId id="260" r:id="rId33"/>
    <p:sldId id="259" r:id="rId34"/>
    <p:sldId id="258" r:id="rId35"/>
    <p:sldId id="281" r:id="rId36"/>
    <p:sldId id="283" r:id="rId37"/>
    <p:sldId id="317" r:id="rId38"/>
    <p:sldId id="318" r:id="rId39"/>
    <p:sldId id="286" r:id="rId40"/>
    <p:sldId id="306" r:id="rId41"/>
    <p:sldId id="305" r:id="rId42"/>
    <p:sldId id="307" r:id="rId43"/>
    <p:sldId id="285" r:id="rId44"/>
    <p:sldId id="287" r:id="rId45"/>
    <p:sldId id="284" r:id="rId46"/>
    <p:sldId id="303" r:id="rId47"/>
    <p:sldId id="319" r:id="rId48"/>
    <p:sldId id="282" r:id="rId49"/>
    <p:sldId id="320" r:id="rId50"/>
    <p:sldId id="308" r:id="rId51"/>
    <p:sldId id="304" r:id="rId52"/>
    <p:sldId id="316" r:id="rId53"/>
    <p:sldId id="321" r:id="rId54"/>
    <p:sldId id="325" r:id="rId55"/>
    <p:sldId id="324" r:id="rId56"/>
    <p:sldId id="323" r:id="rId57"/>
    <p:sldId id="322" r:id="rId58"/>
    <p:sldId id="330" r:id="rId59"/>
    <p:sldId id="329" r:id="rId60"/>
    <p:sldId id="328" r:id="rId61"/>
    <p:sldId id="327" r:id="rId62"/>
    <p:sldId id="335" r:id="rId63"/>
    <p:sldId id="334" r:id="rId64"/>
    <p:sldId id="331" r:id="rId65"/>
    <p:sldId id="333" r:id="rId66"/>
    <p:sldId id="336" r:id="rId67"/>
    <p:sldId id="309" r:id="rId68"/>
    <p:sldId id="310" r:id="rId69"/>
    <p:sldId id="337" r:id="rId70"/>
    <p:sldId id="342" r:id="rId71"/>
    <p:sldId id="341" r:id="rId72"/>
    <p:sldId id="340" r:id="rId73"/>
    <p:sldId id="332" r:id="rId74"/>
    <p:sldId id="326" r:id="rId75"/>
    <p:sldId id="276" r:id="rId76"/>
    <p:sldId id="277" r:id="rId77"/>
    <p:sldId id="278" r:id="rId78"/>
    <p:sldId id="279" r:id="rId79"/>
    <p:sldId id="280" r:id="rId80"/>
    <p:sldId id="343" r:id="rId81"/>
  </p:sldIdLst>
  <p:sldSz cx="9144000" cy="6858000" type="screen4x3"/>
  <p:notesSz cx="6858000" cy="9144000"/>
  <p:custDataLst>
    <p:tags r:id="rId8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fill>
          <a:solidFill>
            <a:schemeClr val="accent1">
              <a:alpha val="20000"/>
            </a:schemeClr>
          </a:solidFill>
        </a:fill>
      </a:tcStyle>
    </a:band1H>
    <a:band1V>
      <a:tcStyle>
        <a:fill>
          <a:solidFill>
            <a:schemeClr val="accent1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1">
              <a:alpha val="20000"/>
            </a:schemeClr>
          </a:solidFill>
        </a:fill>
      </a:tcStyle>
    </a:band1H>
    <a:band1V>
      <a:tcStyle>
        <a:fill>
          <a:solidFill>
            <a:schemeClr val="accent1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slide" Target="slides/slide34.xml" /><Relationship Id="rId37" Type="http://schemas.openxmlformats.org/officeDocument/2006/relationships/slide" Target="slides/slide35.xml" /><Relationship Id="rId38" Type="http://schemas.openxmlformats.org/officeDocument/2006/relationships/slide" Target="slides/slide36.xml" /><Relationship Id="rId39" Type="http://schemas.openxmlformats.org/officeDocument/2006/relationships/slide" Target="slides/slide37.xml" /><Relationship Id="rId4" Type="http://schemas.openxmlformats.org/officeDocument/2006/relationships/slide" Target="slides/slide2.xml" /><Relationship Id="rId40" Type="http://schemas.openxmlformats.org/officeDocument/2006/relationships/slide" Target="slides/slide38.xml" /><Relationship Id="rId41" Type="http://schemas.openxmlformats.org/officeDocument/2006/relationships/slide" Target="slides/slide39.xml" /><Relationship Id="rId42" Type="http://schemas.openxmlformats.org/officeDocument/2006/relationships/slide" Target="slides/slide40.xml" /><Relationship Id="rId43" Type="http://schemas.openxmlformats.org/officeDocument/2006/relationships/slide" Target="slides/slide41.xml" /><Relationship Id="rId44" Type="http://schemas.openxmlformats.org/officeDocument/2006/relationships/slide" Target="slides/slide42.xml" /><Relationship Id="rId45" Type="http://schemas.openxmlformats.org/officeDocument/2006/relationships/slide" Target="slides/slide43.xml" /><Relationship Id="rId46" Type="http://schemas.openxmlformats.org/officeDocument/2006/relationships/slide" Target="slides/slide44.xml" /><Relationship Id="rId47" Type="http://schemas.openxmlformats.org/officeDocument/2006/relationships/slide" Target="slides/slide45.xml" /><Relationship Id="rId48" Type="http://schemas.openxmlformats.org/officeDocument/2006/relationships/slide" Target="slides/slide46.xml" /><Relationship Id="rId49" Type="http://schemas.openxmlformats.org/officeDocument/2006/relationships/slide" Target="slides/slide47.xml" /><Relationship Id="rId5" Type="http://schemas.openxmlformats.org/officeDocument/2006/relationships/slide" Target="slides/slide3.xml" /><Relationship Id="rId50" Type="http://schemas.openxmlformats.org/officeDocument/2006/relationships/slide" Target="slides/slide48.xml" /><Relationship Id="rId51" Type="http://schemas.openxmlformats.org/officeDocument/2006/relationships/slide" Target="slides/slide49.xml" /><Relationship Id="rId52" Type="http://schemas.openxmlformats.org/officeDocument/2006/relationships/slide" Target="slides/slide50.xml" /><Relationship Id="rId53" Type="http://schemas.openxmlformats.org/officeDocument/2006/relationships/slide" Target="slides/slide51.xml" /><Relationship Id="rId54" Type="http://schemas.openxmlformats.org/officeDocument/2006/relationships/slide" Target="slides/slide52.xml" /><Relationship Id="rId55" Type="http://schemas.openxmlformats.org/officeDocument/2006/relationships/slide" Target="slides/slide53.xml" /><Relationship Id="rId56" Type="http://schemas.openxmlformats.org/officeDocument/2006/relationships/slide" Target="slides/slide54.xml" /><Relationship Id="rId57" Type="http://schemas.openxmlformats.org/officeDocument/2006/relationships/slide" Target="slides/slide55.xml" /><Relationship Id="rId58" Type="http://schemas.openxmlformats.org/officeDocument/2006/relationships/slide" Target="slides/slide56.xml" /><Relationship Id="rId59" Type="http://schemas.openxmlformats.org/officeDocument/2006/relationships/slide" Target="slides/slide57.xml" /><Relationship Id="rId6" Type="http://schemas.openxmlformats.org/officeDocument/2006/relationships/slide" Target="slides/slide4.xml" /><Relationship Id="rId60" Type="http://schemas.openxmlformats.org/officeDocument/2006/relationships/slide" Target="slides/slide58.xml" /><Relationship Id="rId61" Type="http://schemas.openxmlformats.org/officeDocument/2006/relationships/slide" Target="slides/slide59.xml" /><Relationship Id="rId62" Type="http://schemas.openxmlformats.org/officeDocument/2006/relationships/slide" Target="slides/slide60.xml" /><Relationship Id="rId63" Type="http://schemas.openxmlformats.org/officeDocument/2006/relationships/slide" Target="slides/slide61.xml" /><Relationship Id="rId64" Type="http://schemas.openxmlformats.org/officeDocument/2006/relationships/slide" Target="slides/slide62.xml" /><Relationship Id="rId65" Type="http://schemas.openxmlformats.org/officeDocument/2006/relationships/slide" Target="slides/slide63.xml" /><Relationship Id="rId66" Type="http://schemas.openxmlformats.org/officeDocument/2006/relationships/slide" Target="slides/slide64.xml" /><Relationship Id="rId67" Type="http://schemas.openxmlformats.org/officeDocument/2006/relationships/slide" Target="slides/slide65.xml" /><Relationship Id="rId68" Type="http://schemas.openxmlformats.org/officeDocument/2006/relationships/slide" Target="slides/slide66.xml" /><Relationship Id="rId69" Type="http://schemas.openxmlformats.org/officeDocument/2006/relationships/slide" Target="slides/slide67.xml" /><Relationship Id="rId7" Type="http://schemas.openxmlformats.org/officeDocument/2006/relationships/slide" Target="slides/slide5.xml" /><Relationship Id="rId70" Type="http://schemas.openxmlformats.org/officeDocument/2006/relationships/slide" Target="slides/slide68.xml" /><Relationship Id="rId71" Type="http://schemas.openxmlformats.org/officeDocument/2006/relationships/slide" Target="slides/slide69.xml" /><Relationship Id="rId72" Type="http://schemas.openxmlformats.org/officeDocument/2006/relationships/slide" Target="slides/slide70.xml" /><Relationship Id="rId73" Type="http://schemas.openxmlformats.org/officeDocument/2006/relationships/slide" Target="slides/slide71.xml" /><Relationship Id="rId74" Type="http://schemas.openxmlformats.org/officeDocument/2006/relationships/slide" Target="slides/slide72.xml" /><Relationship Id="rId75" Type="http://schemas.openxmlformats.org/officeDocument/2006/relationships/slide" Target="slides/slide73.xml" /><Relationship Id="rId76" Type="http://schemas.openxmlformats.org/officeDocument/2006/relationships/slide" Target="slides/slide74.xml" /><Relationship Id="rId77" Type="http://schemas.openxmlformats.org/officeDocument/2006/relationships/slide" Target="slides/slide75.xml" /><Relationship Id="rId78" Type="http://schemas.openxmlformats.org/officeDocument/2006/relationships/slide" Target="slides/slide76.xml" /><Relationship Id="rId79" Type="http://schemas.openxmlformats.org/officeDocument/2006/relationships/slide" Target="slides/slide77.xml" /><Relationship Id="rId8" Type="http://schemas.openxmlformats.org/officeDocument/2006/relationships/slide" Target="slides/slide6.xml" /><Relationship Id="rId80" Type="http://schemas.openxmlformats.org/officeDocument/2006/relationships/slide" Target="slides/slide78.xml" /><Relationship Id="rId81" Type="http://schemas.openxmlformats.org/officeDocument/2006/relationships/slide" Target="slides/slide79.xml" /><Relationship Id="rId82" Type="http://schemas.openxmlformats.org/officeDocument/2006/relationships/tags" Target="tags/tag1.xml" /><Relationship Id="rId83" Type="http://schemas.openxmlformats.org/officeDocument/2006/relationships/presProps" Target="presProps.xml" /><Relationship Id="rId84" Type="http://schemas.openxmlformats.org/officeDocument/2006/relationships/viewProps" Target="viewProps.xml" /><Relationship Id="rId85" Type="http://schemas.openxmlformats.org/officeDocument/2006/relationships/theme" Target="theme/theme1.xml" /><Relationship Id="rId86" Type="http://schemas.openxmlformats.org/officeDocument/2006/relationships/tableStyles" Target="tableStyles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2DBC8-8EE2-46C4-BF9F-AAF21E8B3218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4B513-EC4E-497B-B395-D4EC6B257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4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4B513-EC4E-497B-B395-D4EC6B257BF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9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4B513-EC4E-497B-B395-D4EC6B257BF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477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4B513-EC4E-497B-B395-D4EC6B257BF4}" type="slidenum">
              <a:rPr lang="ru-RU" smtClean="0"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5908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 descr="SD-PanelTitle-GrommetsCombined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52853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935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43215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76658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37101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ct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56337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ct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4432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889953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95244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6" y="2354670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2527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78091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957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997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2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2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53706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48336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907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5158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01723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image" Target="../media/image2.jpeg" /><Relationship Id="rId19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 descr="SD-PanelContent-GrommetsCombined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49F73F2-07BA-453F-92BA-58922375E2E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CA35EC6-DA79-472B-8E81-7A66F581DC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амка 7"/>
          <p:cNvSpPr/>
          <p:nvPr userDrawn="1"/>
        </p:nvSpPr>
        <p:spPr>
          <a:xfrm>
            <a:off x="0" y="0"/>
            <a:ext cx="9117874" cy="6858001"/>
          </a:xfrm>
          <a:prstGeom prst="frame">
            <a:avLst>
              <a:gd name="adj1" fmla="val 1494"/>
            </a:avLst>
          </a:prstGeom>
          <a:solidFill>
            <a:schemeClr val="accent1"/>
          </a:solidFill>
          <a:ln w="60325"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9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ransition/>
  <p:timing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jpe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jpeg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1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1.jpeg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/Relationships>
</file>

<file path=ppt/slides/_rels/slide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1.jpeg" /></Relationships>
</file>

<file path=ppt/slides/_rels/slide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13.jpeg" /></Relationships>
</file>

<file path=ppt/slides/_rels/slide5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4.jpeg" /></Relationships>
</file>

<file path=ppt/slides/_rels/slide6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7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5.jpeg" /><Relationship Id="rId3" Type="http://schemas.openxmlformats.org/officeDocument/2006/relationships/image" Target="../media/image16.jpeg" /><Relationship Id="rId4" Type="http://schemas.openxmlformats.org/officeDocument/2006/relationships/image" Target="../media/image17.jpeg" /><Relationship Id="rId5" Type="http://schemas.openxmlformats.org/officeDocument/2006/relationships/image" Target="../media/image18.jpeg" /><Relationship Id="rId6" Type="http://schemas.openxmlformats.org/officeDocument/2006/relationships/image" Target="../media/image19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b="1">
                <a:solidFill>
                  <a:schemeClr val="accent2">
                    <a:lumMod val="75000"/>
                  </a:schemeClr>
                </a:solidFill>
              </a:rPr>
              <a:t>Подготовка к ЕГЭ. Задание 26.</a:t>
            </a:r>
            <a:br>
              <a:rPr lang="ru-RU" sz="4400" b="1">
                <a:solidFill>
                  <a:schemeClr val="accent2">
                    <a:lumMod val="75000"/>
                  </a:schemeClr>
                </a:solidFill>
              </a:rPr>
            </a:br>
            <a:br>
              <a:rPr lang="ru-RU" sz="4400" b="1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400" b="1">
                <a:solidFill>
                  <a:schemeClr val="accent2">
                    <a:lumMod val="75000"/>
                  </a:schemeClr>
                </a:solidFill>
              </a:rPr>
              <a:t>Выразительные средства языка</a:t>
            </a:r>
            <a:r>
              <a:rPr lang="ru-RU" sz="4400" b="1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ru-RU" sz="4400" b="1" smtClean="0">
                <a:solidFill>
                  <a:schemeClr val="accent2">
                    <a:lumMod val="75000"/>
                  </a:schemeClr>
                </a:solidFill>
              </a:rPr>
            </a:br>
            <a:br>
              <a:rPr lang="ru-RU" sz="4400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400" b="1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4400" b="1" smtClean="0">
                <a:solidFill>
                  <a:schemeClr val="accent2">
                    <a:lumMod val="75000"/>
                  </a:schemeClr>
                </a:solidFill>
              </a:rPr>
              <a:t>Теория. Практика.</a:t>
            </a:r>
            <a:endParaRPr lang="ru-RU" sz="4400" b="1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77428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20688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>
                <a:solidFill>
                  <a:srgbClr val="C00000"/>
                </a:solidFill>
                <a:latin typeface="Georgia" panose="02040502050405020303" pitchFamily="18" charset="0"/>
              </a:rPr>
              <a:t>Аллитерация</a:t>
            </a:r>
            <a:r>
              <a:rPr lang="ru-RU" sz="2800" b="1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ru-RU" sz="2800">
                <a:solidFill>
                  <a:prstClr val="black"/>
                </a:solidFill>
                <a:latin typeface="Georgia" panose="02040502050405020303" pitchFamily="18" charset="0"/>
              </a:rPr>
              <a:t>- повторение одинаковых или однородных согласных в стихотворении, придающее ему особую звуковую выразительность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51260"/>
            <a:ext cx="61744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  <a:latin typeface="+mj-lt"/>
              </a:rPr>
              <a:t>Когда весенний пе</a:t>
            </a:r>
            <a:r>
              <a:rPr lang="ru-RU" sz="3200" b="1">
                <a:solidFill>
                  <a:srgbClr val="C00000"/>
                </a:solidFill>
                <a:latin typeface="+mj-lt"/>
              </a:rPr>
              <a:t>рв</a:t>
            </a:r>
            <a:r>
              <a:rPr lang="ru-RU" sz="3200">
                <a:solidFill>
                  <a:srgbClr val="002060"/>
                </a:solidFill>
                <a:latin typeface="+mj-lt"/>
              </a:rPr>
              <a:t>ый</a:t>
            </a:r>
            <a:r>
              <a:rPr lang="ru-RU" sz="3200">
                <a:latin typeface="+mj-lt"/>
              </a:rPr>
              <a:t> </a:t>
            </a:r>
            <a:r>
              <a:rPr lang="ru-RU" sz="3200" b="1">
                <a:solidFill>
                  <a:srgbClr val="C00000"/>
                </a:solidFill>
                <a:latin typeface="+mj-lt"/>
              </a:rPr>
              <a:t>гр</a:t>
            </a:r>
            <a:r>
              <a:rPr lang="ru-RU" sz="3200">
                <a:solidFill>
                  <a:srgbClr val="002060"/>
                </a:solidFill>
                <a:latin typeface="+mj-lt"/>
              </a:rPr>
              <a:t>ом,</a:t>
            </a:r>
          </a:p>
          <a:p>
            <a:r>
              <a:rPr lang="ru-RU" sz="3200" smtClean="0">
                <a:solidFill>
                  <a:srgbClr val="002060"/>
                </a:solidFill>
                <a:latin typeface="+mj-lt"/>
              </a:rPr>
              <a:t>Как </a:t>
            </a:r>
            <a:r>
              <a:rPr lang="ru-RU" sz="3200">
                <a:solidFill>
                  <a:srgbClr val="002060"/>
                </a:solidFill>
                <a:latin typeface="+mj-lt"/>
              </a:rPr>
              <a:t>бы </a:t>
            </a:r>
            <a:r>
              <a:rPr lang="ru-RU" sz="3200" b="1" err="1">
                <a:solidFill>
                  <a:srgbClr val="C00000"/>
                </a:solidFill>
                <a:latin typeface="+mj-lt"/>
              </a:rPr>
              <a:t>р</a:t>
            </a:r>
            <a:r>
              <a:rPr lang="ru-RU" sz="3200" err="1">
                <a:solidFill>
                  <a:srgbClr val="002060"/>
                </a:solidFill>
                <a:latin typeface="+mj-lt"/>
              </a:rPr>
              <a:t>езвяся и и</a:t>
            </a:r>
            <a:r>
              <a:rPr lang="ru-RU" sz="3200" b="1">
                <a:solidFill>
                  <a:srgbClr val="C00000"/>
                </a:solidFill>
                <a:latin typeface="+mj-lt"/>
              </a:rPr>
              <a:t>гр</a:t>
            </a:r>
            <a:r>
              <a:rPr lang="ru-RU" sz="3200">
                <a:solidFill>
                  <a:srgbClr val="002060"/>
                </a:solidFill>
                <a:latin typeface="+mj-lt"/>
              </a:rPr>
              <a:t>ая</a:t>
            </a:r>
            <a:r>
              <a:rPr lang="ru-RU" sz="3200">
                <a:latin typeface="+mj-lt"/>
              </a:rPr>
              <a:t>,</a:t>
            </a:r>
          </a:p>
          <a:p>
            <a:r>
              <a:rPr lang="ru-RU" sz="3200" b="1" smtClean="0">
                <a:solidFill>
                  <a:srgbClr val="C00000"/>
                </a:solidFill>
                <a:latin typeface="+mj-lt"/>
              </a:rPr>
              <a:t>Гр</a:t>
            </a:r>
            <a:r>
              <a:rPr lang="ru-RU" sz="3200" smtClean="0">
                <a:solidFill>
                  <a:srgbClr val="002060"/>
                </a:solidFill>
                <a:latin typeface="+mj-lt"/>
              </a:rPr>
              <a:t>охочет </a:t>
            </a:r>
            <a:r>
              <a:rPr lang="ru-RU" sz="3200">
                <a:solidFill>
                  <a:srgbClr val="002060"/>
                </a:solidFill>
                <a:latin typeface="+mj-lt"/>
              </a:rPr>
              <a:t>в небе </a:t>
            </a:r>
            <a:r>
              <a:rPr lang="ru-RU" sz="3200" b="1" smtClean="0">
                <a:solidFill>
                  <a:srgbClr val="C00000"/>
                </a:solidFill>
                <a:latin typeface="+mj-lt"/>
              </a:rPr>
              <a:t>г</a:t>
            </a:r>
            <a:r>
              <a:rPr lang="ru-RU" sz="3200" smtClean="0">
                <a:solidFill>
                  <a:srgbClr val="002060"/>
                </a:solidFill>
                <a:latin typeface="+mj-lt"/>
              </a:rPr>
              <a:t>олубом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869160"/>
            <a:ext cx="67536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С</a:t>
            </a:r>
            <a:r>
              <a:rPr lang="ru-RU" sz="3200">
                <a:solidFill>
                  <a:srgbClr val="002060"/>
                </a:solidFill>
              </a:rPr>
              <a:t>вищет ветер, </a:t>
            </a:r>
            <a:r>
              <a:rPr lang="ru-RU" sz="3200" b="1">
                <a:solidFill>
                  <a:srgbClr val="C00000"/>
                </a:solidFill>
              </a:rPr>
              <a:t>с</a:t>
            </a:r>
            <a:r>
              <a:rPr lang="ru-RU" sz="3200">
                <a:solidFill>
                  <a:srgbClr val="002060"/>
                </a:solidFill>
              </a:rPr>
              <a:t>еребряный ветер                               В </a:t>
            </a:r>
            <a:r>
              <a:rPr lang="ru-RU" sz="3200" b="1">
                <a:solidFill>
                  <a:srgbClr val="C00000"/>
                </a:solidFill>
              </a:rPr>
              <a:t>ш</a:t>
            </a:r>
            <a:r>
              <a:rPr lang="ru-RU" sz="3200">
                <a:solidFill>
                  <a:srgbClr val="002060"/>
                </a:solidFill>
              </a:rPr>
              <a:t>ёлковом </a:t>
            </a:r>
            <a:r>
              <a:rPr lang="ru-RU" sz="3200" b="1">
                <a:solidFill>
                  <a:srgbClr val="C00000"/>
                </a:solidFill>
              </a:rPr>
              <a:t>ш</a:t>
            </a:r>
            <a:r>
              <a:rPr lang="ru-RU" sz="3200">
                <a:solidFill>
                  <a:srgbClr val="002060"/>
                </a:solidFill>
              </a:rPr>
              <a:t>елесте </a:t>
            </a:r>
            <a:r>
              <a:rPr lang="ru-RU" sz="3200" b="1">
                <a:solidFill>
                  <a:srgbClr val="C00000"/>
                </a:solidFill>
              </a:rPr>
              <a:t>с</a:t>
            </a:r>
            <a:r>
              <a:rPr lang="ru-RU" sz="3200">
                <a:solidFill>
                  <a:srgbClr val="002060"/>
                </a:solidFill>
              </a:rPr>
              <a:t>не</a:t>
            </a:r>
            <a:r>
              <a:rPr lang="ru-RU" sz="3200" b="1">
                <a:solidFill>
                  <a:srgbClr val="C00000"/>
                </a:solidFill>
              </a:rPr>
              <a:t>ж</a:t>
            </a:r>
            <a:r>
              <a:rPr lang="ru-RU" sz="3200">
                <a:solidFill>
                  <a:srgbClr val="002060"/>
                </a:solidFill>
              </a:rPr>
              <a:t>ного </a:t>
            </a:r>
            <a:r>
              <a:rPr lang="ru-RU" sz="3200" b="1">
                <a:solidFill>
                  <a:srgbClr val="C00000"/>
                </a:solidFill>
              </a:rPr>
              <a:t>ш</a:t>
            </a:r>
            <a:r>
              <a:rPr lang="ru-RU" sz="3200">
                <a:solidFill>
                  <a:srgbClr val="002060"/>
                </a:solidFill>
              </a:rPr>
              <a:t>ума.</a:t>
            </a:r>
          </a:p>
        </p:txBody>
      </p:sp>
    </p:spTree>
    <p:extLst>
      <p:ext uri="{BB962C8B-B14F-4D97-AF65-F5344CB8AC3E}">
        <p14:creationId xmlns:p14="http://schemas.microsoft.com/office/powerpoint/2010/main" val="255873211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20688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Ассонанс</a:t>
            </a:r>
            <a:r>
              <a:rPr lang="ru-RU" sz="2800" b="1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ru-RU" sz="2800">
                <a:solidFill>
                  <a:prstClr val="black"/>
                </a:solidFill>
                <a:latin typeface="Georgia" panose="02040502050405020303" pitchFamily="18" charset="0"/>
              </a:rPr>
              <a:t>-  повторении отдельных гласных звуков или их </a:t>
            </a:r>
            <a:r>
              <a:rPr lang="ru-RU" sz="2800" smtClean="0">
                <a:solidFill>
                  <a:prstClr val="black"/>
                </a:solidFill>
                <a:latin typeface="Georgia" panose="02040502050405020303" pitchFamily="18" charset="0"/>
              </a:rPr>
              <a:t>сочетания, в результате чего </a:t>
            </a:r>
            <a:r>
              <a:rPr lang="ru-RU" sz="2800">
                <a:solidFill>
                  <a:prstClr val="black"/>
                </a:solidFill>
                <a:latin typeface="Georgia" panose="02040502050405020303" pitchFamily="18" charset="0"/>
              </a:rPr>
              <a:t>текст становится более выразительным и мелодичным.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564904"/>
            <a:ext cx="61744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О</a:t>
            </a:r>
            <a:r>
              <a:rPr lang="ru-RU" sz="3200">
                <a:solidFill>
                  <a:srgbClr val="002060"/>
                </a:solidFill>
              </a:rPr>
              <a:t>тг</a:t>
            </a:r>
            <a:r>
              <a:rPr lang="ru-RU" sz="3200" b="1">
                <a:solidFill>
                  <a:srgbClr val="C00000"/>
                </a:solidFill>
              </a:rPr>
              <a:t>о</a:t>
            </a:r>
            <a:r>
              <a:rPr lang="ru-RU" sz="3200">
                <a:solidFill>
                  <a:srgbClr val="002060"/>
                </a:solidFill>
              </a:rPr>
              <a:t>в</a:t>
            </a:r>
            <a:r>
              <a:rPr lang="ru-RU" sz="3200" b="1">
                <a:solidFill>
                  <a:srgbClr val="C00000"/>
                </a:solidFill>
              </a:rPr>
              <a:t>о</a:t>
            </a:r>
            <a:r>
              <a:rPr lang="ru-RU" sz="3200">
                <a:solidFill>
                  <a:srgbClr val="002060"/>
                </a:solidFill>
              </a:rPr>
              <a:t>рила</a:t>
            </a:r>
            <a:r>
              <a:rPr lang="ru-RU" sz="3200"/>
              <a:t> </a:t>
            </a:r>
            <a:r>
              <a:rPr lang="ru-RU" sz="3200">
                <a:solidFill>
                  <a:srgbClr val="002060"/>
                </a:solidFill>
              </a:rPr>
              <a:t>р</a:t>
            </a:r>
            <a:r>
              <a:rPr lang="ru-RU" sz="3200" b="1">
                <a:solidFill>
                  <a:srgbClr val="C00000"/>
                </a:solidFill>
              </a:rPr>
              <a:t>о</a:t>
            </a:r>
            <a:r>
              <a:rPr lang="ru-RU" sz="3200"/>
              <a:t>щ</a:t>
            </a:r>
            <a:r>
              <a:rPr lang="ru-RU" sz="3200">
                <a:solidFill>
                  <a:srgbClr val="002060"/>
                </a:solidFill>
              </a:rPr>
              <a:t>а</a:t>
            </a:r>
            <a:r>
              <a:rPr lang="ru-RU" sz="3200"/>
              <a:t> </a:t>
            </a:r>
            <a:r>
              <a:rPr lang="ru-RU" sz="3200">
                <a:solidFill>
                  <a:srgbClr val="002060"/>
                </a:solidFill>
              </a:rPr>
              <a:t>з</a:t>
            </a:r>
            <a:r>
              <a:rPr lang="ru-RU" sz="3200" b="1">
                <a:solidFill>
                  <a:srgbClr val="C00000"/>
                </a:solidFill>
              </a:rPr>
              <a:t>о</a:t>
            </a:r>
            <a:r>
              <a:rPr lang="ru-RU" sz="3200">
                <a:solidFill>
                  <a:srgbClr val="002060"/>
                </a:solidFill>
              </a:rPr>
              <a:t>л</a:t>
            </a:r>
            <a:r>
              <a:rPr lang="ru-RU" sz="3200" b="1">
                <a:solidFill>
                  <a:srgbClr val="C00000"/>
                </a:solidFill>
              </a:rPr>
              <a:t>о</a:t>
            </a:r>
            <a:r>
              <a:rPr lang="ru-RU" sz="3200">
                <a:solidFill>
                  <a:srgbClr val="002060"/>
                </a:solidFill>
              </a:rPr>
              <a:t>тая</a:t>
            </a:r>
          </a:p>
          <a:p>
            <a:r>
              <a:rPr lang="ru-RU" sz="3200">
                <a:solidFill>
                  <a:srgbClr val="002060"/>
                </a:solidFill>
              </a:rPr>
              <a:t>Б</a:t>
            </a:r>
            <a:r>
              <a:rPr lang="ru-RU" sz="3200" b="1">
                <a:solidFill>
                  <a:srgbClr val="C00000"/>
                </a:solidFill>
              </a:rPr>
              <a:t>е</a:t>
            </a:r>
            <a:r>
              <a:rPr lang="ru-RU" sz="3200">
                <a:solidFill>
                  <a:srgbClr val="002060"/>
                </a:solidFill>
              </a:rPr>
              <a:t>р</a:t>
            </a:r>
            <a:r>
              <a:rPr lang="ru-RU" sz="3200" b="1">
                <a:solidFill>
                  <a:srgbClr val="C00000"/>
                </a:solidFill>
              </a:rPr>
              <a:t>ё</a:t>
            </a:r>
            <a:r>
              <a:rPr lang="ru-RU" sz="3200"/>
              <a:t>з</a:t>
            </a:r>
            <a:r>
              <a:rPr lang="ru-RU" sz="3200" b="1">
                <a:solidFill>
                  <a:srgbClr val="C00000"/>
                </a:solidFill>
              </a:rPr>
              <a:t>о</a:t>
            </a:r>
            <a:r>
              <a:rPr lang="ru-RU" sz="3200"/>
              <a:t>в</a:t>
            </a:r>
            <a:r>
              <a:rPr lang="ru-RU" sz="3200">
                <a:solidFill>
                  <a:srgbClr val="002060"/>
                </a:solidFill>
              </a:rPr>
              <a:t>ым вес</a:t>
            </a:r>
            <a:r>
              <a:rPr lang="ru-RU" sz="3200" b="1">
                <a:solidFill>
                  <a:srgbClr val="C00000"/>
                </a:solidFill>
              </a:rPr>
              <a:t>е</a:t>
            </a:r>
            <a:r>
              <a:rPr lang="ru-RU" sz="3200">
                <a:solidFill>
                  <a:srgbClr val="002060"/>
                </a:solidFill>
              </a:rPr>
              <a:t>лым</a:t>
            </a:r>
            <a:r>
              <a:rPr lang="ru-RU" sz="3200"/>
              <a:t> </a:t>
            </a:r>
            <a:r>
              <a:rPr lang="ru-RU" sz="3200" smtClean="0">
                <a:solidFill>
                  <a:srgbClr val="002060"/>
                </a:solidFill>
              </a:rPr>
              <a:t>язык</a:t>
            </a:r>
            <a:r>
              <a:rPr lang="ru-RU" sz="3200" b="1" smtClean="0">
                <a:solidFill>
                  <a:srgbClr val="C00000"/>
                </a:solidFill>
              </a:rPr>
              <a:t>о</a:t>
            </a:r>
            <a:r>
              <a:rPr lang="ru-RU" sz="3200" smtClean="0">
                <a:solidFill>
                  <a:srgbClr val="002060"/>
                </a:solidFill>
              </a:rPr>
              <a:t>м.</a:t>
            </a:r>
            <a:endParaRPr lang="ru-RU" sz="3200">
              <a:solidFill>
                <a:srgbClr val="002060"/>
              </a:solidFill>
            </a:endParaRPr>
          </a:p>
          <a:p>
            <a:endParaRPr lang="ru-RU" sz="3200"/>
          </a:p>
        </p:txBody>
      </p:sp>
      <p:sp>
        <p:nvSpPr>
          <p:cNvPr id="5" name="Прямоугольник 4"/>
          <p:cNvSpPr/>
          <p:nvPr/>
        </p:nvSpPr>
        <p:spPr>
          <a:xfrm>
            <a:off x="3770784" y="458112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Л</a:t>
            </a:r>
            <a:r>
              <a:rPr lang="ru-RU" sz="3200" b="1">
                <a:solidFill>
                  <a:srgbClr val="C00000"/>
                </a:solidFill>
              </a:rPr>
              <a:t>ю</a:t>
            </a:r>
            <a:r>
              <a:rPr lang="ru-RU" sz="3200">
                <a:solidFill>
                  <a:srgbClr val="002060"/>
                </a:solidFill>
              </a:rPr>
              <a:t>бл</a:t>
            </a:r>
            <a:r>
              <a:rPr lang="ru-RU" sz="3200" b="1">
                <a:solidFill>
                  <a:srgbClr val="C00000"/>
                </a:solidFill>
              </a:rPr>
              <a:t>ю </a:t>
            </a:r>
            <a:r>
              <a:rPr lang="ru-RU" sz="3200">
                <a:solidFill>
                  <a:srgbClr val="002060"/>
                </a:solidFill>
              </a:rPr>
              <a:t>берёз</a:t>
            </a:r>
            <a:r>
              <a:rPr lang="ru-RU" sz="3200" b="1">
                <a:solidFill>
                  <a:srgbClr val="C00000"/>
                </a:solidFill>
              </a:rPr>
              <a:t>у</a:t>
            </a:r>
            <a:r>
              <a:rPr lang="ru-RU" sz="3200">
                <a:solidFill>
                  <a:srgbClr val="002060"/>
                </a:solidFill>
              </a:rPr>
              <a:t> р</a:t>
            </a:r>
            <a:r>
              <a:rPr lang="ru-RU" sz="3200" b="1">
                <a:solidFill>
                  <a:srgbClr val="C00000"/>
                </a:solidFill>
              </a:rPr>
              <a:t>у</a:t>
            </a:r>
            <a:r>
              <a:rPr lang="ru-RU" sz="3200">
                <a:solidFill>
                  <a:srgbClr val="002060"/>
                </a:solidFill>
              </a:rPr>
              <a:t>сск</a:t>
            </a:r>
            <a:r>
              <a:rPr lang="ru-RU" sz="3200" b="1">
                <a:solidFill>
                  <a:srgbClr val="C00000"/>
                </a:solidFill>
              </a:rPr>
              <a:t>ую</a:t>
            </a:r>
            <a:r>
              <a:rPr lang="ru-RU" sz="3200">
                <a:solidFill>
                  <a:srgbClr val="002060"/>
                </a:solidFill>
              </a:rPr>
              <a:t>, То светл</a:t>
            </a:r>
            <a:r>
              <a:rPr lang="ru-RU" sz="3200" b="1">
                <a:solidFill>
                  <a:srgbClr val="C00000"/>
                </a:solidFill>
              </a:rPr>
              <a:t>ую</a:t>
            </a:r>
            <a:r>
              <a:rPr lang="ru-RU" sz="3200">
                <a:solidFill>
                  <a:srgbClr val="002060"/>
                </a:solidFill>
              </a:rPr>
              <a:t>, то гр</a:t>
            </a:r>
            <a:r>
              <a:rPr lang="ru-RU" sz="3200" b="1">
                <a:solidFill>
                  <a:srgbClr val="C00000"/>
                </a:solidFill>
              </a:rPr>
              <a:t>у</a:t>
            </a:r>
            <a:r>
              <a:rPr lang="ru-RU" sz="3200">
                <a:solidFill>
                  <a:srgbClr val="002060"/>
                </a:solidFill>
              </a:rPr>
              <a:t>стн</a:t>
            </a:r>
            <a:r>
              <a:rPr lang="ru-RU" sz="3200" b="1">
                <a:solidFill>
                  <a:srgbClr val="C00000"/>
                </a:solidFill>
              </a:rPr>
              <a:t>ую</a:t>
            </a:r>
            <a:r>
              <a:rPr lang="ru-RU" sz="320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5087981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20688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Звукоподражание </a:t>
            </a:r>
            <a:r>
              <a:rPr lang="ru-RU" sz="2800" b="1">
                <a:solidFill>
                  <a:srgbClr val="C00000"/>
                </a:solidFill>
                <a:latin typeface="Georgia" panose="02040502050405020303" pitchFamily="18" charset="0"/>
              </a:rPr>
              <a:t>- </a:t>
            </a:r>
            <a:r>
              <a:rPr lang="ru-RU" sz="2800">
                <a:latin typeface="Georgia" panose="02040502050405020303" pitchFamily="18" charset="0"/>
              </a:rPr>
              <a:t>воспроизведение природного звучания какими - либо напоминающими его звуками.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564904"/>
            <a:ext cx="61744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Мяу-мяу</a:t>
            </a:r>
            <a:r>
              <a:rPr lang="ru-RU" sz="3600" b="1">
                <a:solidFill>
                  <a:srgbClr val="C00000"/>
                </a:solidFill>
              </a:rPr>
              <a:t>, ха-ха, тик-так, </a:t>
            </a:r>
            <a:r>
              <a:rPr lang="ru-RU" sz="3600" b="1" smtClean="0">
                <a:solidFill>
                  <a:srgbClr val="C00000"/>
                </a:solidFill>
              </a:rPr>
              <a:t>ква-ква. </a:t>
            </a:r>
          </a:p>
          <a:p>
            <a:r>
              <a:rPr lang="ru-RU" sz="3600" b="1" smtClean="0">
                <a:solidFill>
                  <a:srgbClr val="C00000"/>
                </a:solidFill>
              </a:rPr>
              <a:t>«</a:t>
            </a:r>
            <a:r>
              <a:rPr lang="ru-RU" sz="3600" b="1">
                <a:solidFill>
                  <a:srgbClr val="C00000"/>
                </a:solidFill>
              </a:rPr>
              <a:t>Трах - так - так! </a:t>
            </a:r>
            <a:r>
              <a:rPr lang="ru-RU" sz="3600">
                <a:solidFill>
                  <a:srgbClr val="002060"/>
                </a:solidFill>
              </a:rPr>
              <a:t>— И только эхо откликается в домах...» (Блок)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4653136"/>
            <a:ext cx="2066723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98639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053625" y="1586997"/>
            <a:ext cx="5036750" cy="700271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mtClean="0">
                <a:latin typeface="Georgia" panose="02040502050405020303" pitchFamily="18" charset="0"/>
              </a:rPr>
              <a:t>Средства выразительности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2420888"/>
            <a:ext cx="3877715" cy="45624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Эпитет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Сравнение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Метафора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Олицетворение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Метонимия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Синекдоха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Оксюморон</a:t>
            </a:r>
          </a:p>
          <a:p>
            <a:pPr marL="0" indent="0"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4" name="Объект 2"/>
          <p:cNvSpPr txBox="1"/>
          <p:nvPr/>
        </p:nvSpPr>
        <p:spPr>
          <a:xfrm>
            <a:off x="1979712" y="1538588"/>
            <a:ext cx="4891184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500" b="1" smtClean="0">
                <a:solidFill>
                  <a:srgbClr val="002060"/>
                </a:solidFill>
                <a:latin typeface="Georgia" panose="02040502050405020303" pitchFamily="18" charset="0"/>
              </a:rPr>
              <a:t>Тропы</a:t>
            </a:r>
            <a:endParaRPr lang="ru-RU" b="1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Объект 6"/>
          <p:cNvSpPr txBox="1"/>
          <p:nvPr/>
        </p:nvSpPr>
        <p:spPr>
          <a:xfrm>
            <a:off x="4560962" y="2420888"/>
            <a:ext cx="3877715" cy="45624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Ирония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Аллегория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err="1" smtClean="0">
                <a:latin typeface="Georgia" panose="02040502050405020303" pitchFamily="18" charset="0"/>
              </a:rPr>
              <a:t>Перефраз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Гротеск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Гипербола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Литота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Символ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Каламбур</a:t>
            </a:r>
          </a:p>
          <a:p>
            <a:pPr marL="0" indent="0">
              <a:buFont typeface="Arial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30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1" nodeType="clickEffect"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1" nodeType="clickEffect"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1" nodeType="clickEffect"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1" nodeType="clickEffect"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ntr" presetSubtype="0" fill="hold" grpId="1" nodeType="afterEffect"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42" presetClass="entr" presetSubtype="0" fill="hold" grpId="1" nodeType="afterEffect"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1" nodeType="clickEffect"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1" nodeType="clickEffect"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8111752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Аллегория </a:t>
            </a:r>
            <a:r>
              <a:rPr lang="ru-RU" smtClean="0">
                <a:latin typeface="Georgia" panose="02040502050405020303" pitchFamily="18" charset="0"/>
              </a:rPr>
              <a:t>– </a:t>
            </a:r>
            <a:r>
              <a:rPr lang="ru-RU" sz="3100" smtClean="0">
                <a:latin typeface="Georgia" panose="02040502050405020303" pitchFamily="18" charset="0"/>
              </a:rPr>
              <a:t>однозначное иносказательное </a:t>
            </a:r>
            <a:r>
              <a:rPr lang="ru-RU" sz="3100">
                <a:latin typeface="Georgia" panose="02040502050405020303" pitchFamily="18" charset="0"/>
              </a:rPr>
              <a:t>изображение отвлеченного понятия при помощи конкретного явления действительности, признаки которого помогают ярче представить это понятие, его основные черты. Чаще всего аллегория встречается в баснях, притчах, сказках. Так, лиса в басне воплощает хитрость, </a:t>
            </a:r>
            <a:r>
              <a:rPr lang="ru-RU" sz="3100" smtClean="0">
                <a:latin typeface="Georgia" panose="02040502050405020303" pitchFamily="18" charset="0"/>
              </a:rPr>
              <a:t>заяц </a:t>
            </a:r>
            <a:r>
              <a:rPr lang="ru-RU" sz="3100">
                <a:latin typeface="Georgia" panose="02040502050405020303" pitchFamily="18" charset="0"/>
              </a:rPr>
              <a:t>— трусость и </a:t>
            </a:r>
            <a:r>
              <a:rPr lang="ru-RU" sz="3100" smtClean="0">
                <a:latin typeface="Georgia" panose="02040502050405020303" pitchFamily="18" charset="0"/>
              </a:rPr>
              <a:t>т. </a:t>
            </a:r>
            <a:r>
              <a:rPr lang="ru-RU" sz="3100">
                <a:latin typeface="Georgia" panose="02040502050405020303" pitchFamily="18" charset="0"/>
              </a:rPr>
              <a:t>д.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437112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Аллегория надежды — это якорь;</a:t>
            </a:r>
          </a:p>
          <a:p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аллегория </a:t>
            </a: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медицины </a:t>
            </a:r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— </a:t>
            </a: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изображение </a:t>
            </a:r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чаши и </a:t>
            </a: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змеи;</a:t>
            </a:r>
            <a:endParaRPr lang="ru-RU" sz="280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аллегория </a:t>
            </a:r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мира во всем </a:t>
            </a: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мире – белый голубь.</a:t>
            </a:r>
            <a:endParaRPr lang="ru-RU" sz="280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95954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975" y="441176"/>
            <a:ext cx="8065665" cy="1835695"/>
          </a:xfrm>
        </p:spPr>
        <p:txBody>
          <a:bodyPr>
            <a:normAutofit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Гипербола </a:t>
            </a:r>
            <a:r>
              <a:rPr lang="ru-RU" smtClean="0">
                <a:latin typeface="Georgia" panose="02040502050405020303" pitchFamily="18" charset="0"/>
              </a:rPr>
              <a:t>– </a:t>
            </a:r>
            <a:r>
              <a:rPr lang="ru-RU" sz="3100">
                <a:latin typeface="Georgia" panose="02040502050405020303" pitchFamily="18" charset="0"/>
              </a:rPr>
              <a:t>преувеличение размеров или свойств предмета, человека, явления.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036" y="2380931"/>
            <a:ext cx="8568952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У Ивана Никифоровича </a:t>
            </a: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шаровары</a:t>
            </a:r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 в таких широких складках, что если бы раздуть их, то в них можно бы </a:t>
            </a: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поместить весь двор с амбарами и строением.</a:t>
            </a:r>
          </a:p>
        </p:txBody>
      </p:sp>
      <p:sp>
        <p:nvSpPr>
          <p:cNvPr id="7" name="Объект 2"/>
          <p:cNvSpPr txBox="1"/>
          <p:nvPr/>
        </p:nvSpPr>
        <p:spPr>
          <a:xfrm>
            <a:off x="4644008" y="3717641"/>
            <a:ext cx="41456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>
              <a:buNone/>
            </a:pPr>
            <a:r>
              <a:rPr lang="ru-RU" sz="2800" smtClean="0">
                <a:latin typeface="Georgia" panose="02040502050405020303" pitchFamily="18" charset="0"/>
              </a:rPr>
              <a:t>Гипербола </a:t>
            </a:r>
            <a:r>
              <a:rPr lang="ru-RU" sz="2800">
                <a:latin typeface="Georgia" panose="02040502050405020303" pitchFamily="18" charset="0"/>
              </a:rPr>
              <a:t>м</a:t>
            </a:r>
            <a:r>
              <a:rPr lang="ru-RU" sz="2800" smtClean="0">
                <a:latin typeface="Georgia" panose="02040502050405020303" pitchFamily="18" charset="0"/>
              </a:rPr>
              <a:t>ожет быть доведена до </a:t>
            </a:r>
            <a:r>
              <a:rPr lang="ru-RU" sz="2800" b="1" smtClean="0">
                <a:latin typeface="Georgia" panose="02040502050405020303" pitchFamily="18" charset="0"/>
              </a:rPr>
              <a:t>гротеска</a:t>
            </a:r>
            <a:r>
              <a:rPr lang="ru-RU" sz="2800" smtClean="0">
                <a:latin typeface="Georgia" panose="02040502050405020303" pitchFamily="18" charset="0"/>
              </a:rPr>
              <a:t> – преувеличения, доходящего до абсурда.</a:t>
            </a:r>
            <a:endParaRPr lang="ru-RU" sz="2800"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661369"/>
            <a:ext cx="2066723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5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975" y="441176"/>
            <a:ext cx="8065665" cy="183569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Гротеск </a:t>
            </a:r>
            <a:r>
              <a:rPr lang="ru-RU" smtClean="0">
                <a:latin typeface="Georgia" panose="02040502050405020303" pitchFamily="18" charset="0"/>
              </a:rPr>
              <a:t>–</a:t>
            </a:r>
            <a:r>
              <a:rPr lang="ru-RU" sz="3100" smtClean="0">
                <a:latin typeface="Georgia" panose="02040502050405020303" pitchFamily="18" charset="0"/>
              </a:rPr>
              <a:t>предельное преувеличение</a:t>
            </a:r>
            <a:r>
              <a:rPr lang="ru-RU" sz="3100">
                <a:latin typeface="Georgia" panose="02040502050405020303" pitchFamily="18" charset="0"/>
              </a:rPr>
              <a:t>, основанное на фантастике, на причудливом сочетании фантастического и реального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036" y="2380931"/>
            <a:ext cx="812842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smtClean="0">
                <a:solidFill>
                  <a:srgbClr val="002060"/>
                </a:solidFill>
                <a:latin typeface="Georgia" panose="02040502050405020303" pitchFamily="18" charset="0"/>
              </a:rPr>
              <a:t>Мужичина </a:t>
            </a:r>
            <a:r>
              <a:rPr lang="ru-RU" sz="3600">
                <a:solidFill>
                  <a:srgbClr val="002060"/>
                </a:solidFill>
                <a:latin typeface="Georgia" panose="02040502050405020303" pitchFamily="18" charset="0"/>
              </a:rPr>
              <a:t>до того изловчился, что стал даже </a:t>
            </a:r>
            <a:r>
              <a:rPr lang="ru-RU" sz="3600" b="1">
                <a:solidFill>
                  <a:srgbClr val="C00000"/>
                </a:solidFill>
                <a:latin typeface="Georgia" panose="02040502050405020303" pitchFamily="18" charset="0"/>
              </a:rPr>
              <a:t>в пригоршне суп варить. </a:t>
            </a:r>
            <a:r>
              <a:rPr lang="ru-RU" sz="3600" smtClean="0">
                <a:solidFill>
                  <a:srgbClr val="002060"/>
                </a:solidFill>
                <a:latin typeface="Georgia" panose="02040502050405020303" pitchFamily="18" charset="0"/>
              </a:rPr>
              <a:t>(Салтыков-Щедрин)</a:t>
            </a:r>
            <a:endParaRPr lang="ru-RU" sz="3600" b="1" smtClean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4830648"/>
            <a:ext cx="2066723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07865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92125"/>
            <a:ext cx="7807251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Ирония</a:t>
            </a:r>
            <a:r>
              <a:rPr lang="ru-RU" b="1" smtClean="0">
                <a:latin typeface="Georgia" panose="02040502050405020303" pitchFamily="18" charset="0"/>
              </a:rPr>
              <a:t> </a:t>
            </a:r>
            <a:r>
              <a:rPr lang="ru-RU" smtClean="0">
                <a:latin typeface="Georgia" panose="02040502050405020303" pitchFamily="18" charset="0"/>
              </a:rPr>
              <a:t>– </a:t>
            </a:r>
            <a:r>
              <a:rPr lang="ru-RU" sz="3100">
                <a:latin typeface="Georgia" panose="02040502050405020303" pitchFamily="18" charset="0"/>
              </a:rPr>
              <a:t>явно-притворное изображение отрицательного явления в положительном виде (под видом похвалы скрывается насмешка, за большим и значительным угадывается умаление).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96952"/>
            <a:ext cx="8167291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Продаются мужские костюмы, фасон один. А цвета какие? </a:t>
            </a: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О, огромный выбор цветов</a:t>
            </a:r>
            <a:r>
              <a:rPr lang="ru-RU" smtClean="0">
                <a:solidFill>
                  <a:srgbClr val="C00000"/>
                </a:solidFill>
                <a:latin typeface="Georgia" panose="02040502050405020303" pitchFamily="18" charset="0"/>
              </a:rPr>
              <a:t>! </a:t>
            </a:r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Чёрный, чёрно- серый, серо- чёрный, черновато – серый, серовато- чёрный, грифельный, аспидный, наждачный, цвет чугуна, коксовый цвет, цвет жмыха…</a:t>
            </a:r>
          </a:p>
          <a:p>
            <a:pPr marL="0" indent="0">
              <a:buNone/>
            </a:pPr>
            <a:r>
              <a:rPr lang="ru-RU">
                <a:solidFill>
                  <a:srgbClr val="002060"/>
                </a:solidFill>
                <a:latin typeface="Georgia" panose="02040502050405020303" pitchFamily="18" charset="0"/>
              </a:rPr>
              <a:t>Откуда, </a:t>
            </a:r>
            <a:r>
              <a:rPr lang="ru-RU" b="1">
                <a:solidFill>
                  <a:srgbClr val="C00000"/>
                </a:solidFill>
                <a:latin typeface="Georgia" panose="02040502050405020303" pitchFamily="18" charset="0"/>
              </a:rPr>
              <a:t>умная</a:t>
            </a:r>
            <a:r>
              <a:rPr lang="ru-RU">
                <a:solidFill>
                  <a:srgbClr val="002060"/>
                </a:solidFill>
                <a:latin typeface="Georgia" panose="02040502050405020303" pitchFamily="18" charset="0"/>
              </a:rPr>
              <a:t>, бредешь ты, голова</a:t>
            </a:r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? </a:t>
            </a:r>
            <a:r>
              <a:rPr lang="ru-RU">
                <a:solidFill>
                  <a:srgbClr val="002060"/>
                </a:solidFill>
                <a:latin typeface="Georgia" panose="02040502050405020303" pitchFamily="18" charset="0"/>
              </a:rPr>
              <a:t>(слова лисицы ослу)</a:t>
            </a:r>
            <a:endParaRPr lang="ru-RU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68522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0" y="441910"/>
            <a:ext cx="843528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Каламбур </a:t>
            </a:r>
            <a:r>
              <a:rPr lang="ru-RU" smtClean="0">
                <a:latin typeface="Georgia" panose="02040502050405020303" pitchFamily="18" charset="0"/>
              </a:rPr>
              <a:t>– </a:t>
            </a:r>
            <a:r>
              <a:rPr lang="ru-RU" sz="3100" smtClean="0">
                <a:latin typeface="Georgia" panose="02040502050405020303" pitchFamily="18" charset="0"/>
              </a:rPr>
              <a:t>игра слов, шутка, основанная на многозначности или омонимии. 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8720" y="1796072"/>
            <a:ext cx="8034572" cy="1800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smtClean="0">
                <a:solidFill>
                  <a:srgbClr val="002060"/>
                </a:solidFill>
              </a:rPr>
              <a:t>Любопытная, ветреная Форточка выглянула во двор. «Интересно, </a:t>
            </a:r>
            <a:r>
              <a:rPr lang="ru-RU" sz="2800" b="1" smtClean="0">
                <a:solidFill>
                  <a:srgbClr val="C00000"/>
                </a:solidFill>
              </a:rPr>
              <a:t>по ком это сохнет Простыня</a:t>
            </a:r>
            <a:r>
              <a:rPr lang="ru-RU" sz="2800">
                <a:solidFill>
                  <a:srgbClr val="C00000"/>
                </a:solidFill>
              </a:rPr>
              <a:t>?» </a:t>
            </a:r>
            <a:r>
              <a:rPr lang="ru-RU" sz="2800" smtClean="0">
                <a:solidFill>
                  <a:srgbClr val="002060"/>
                </a:solidFill>
              </a:rPr>
              <a:t>(Кривин Ф.)</a:t>
            </a:r>
          </a:p>
        </p:txBody>
      </p:sp>
      <p:sp>
        <p:nvSpPr>
          <p:cNvPr id="4" name="Объект 2"/>
          <p:cNvSpPr txBox="1"/>
          <p:nvPr/>
        </p:nvSpPr>
        <p:spPr>
          <a:xfrm>
            <a:off x="4644008" y="3717641"/>
            <a:ext cx="41456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 algn="ctr">
              <a:buNone/>
            </a:pPr>
            <a:r>
              <a:rPr lang="ru-RU" sz="2800" smtClean="0">
                <a:latin typeface="Georgia" panose="02040502050405020303" pitchFamily="18" charset="0"/>
              </a:rPr>
              <a:t>Каламбур – игра слов, при которой одно и то же слово употребляется сразу в 2-х значениях – в прямом и переносном. Чайник </a:t>
            </a:r>
            <a:r>
              <a:rPr lang="ru-RU" sz="2800" b="1" smtClean="0">
                <a:latin typeface="Georgia" panose="02040502050405020303" pitchFamily="18" charset="0"/>
              </a:rPr>
              <a:t>кипел</a:t>
            </a:r>
            <a:r>
              <a:rPr lang="ru-RU" sz="2800" smtClean="0">
                <a:latin typeface="Georgia" panose="02040502050405020303" pitchFamily="18" charset="0"/>
              </a:rPr>
              <a:t> от возмущения.</a:t>
            </a:r>
            <a:endParaRPr lang="ru-RU" sz="280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51321"/>
            <a:ext cx="36724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Я столкнулась с </a:t>
            </a:r>
            <a:r>
              <a:rPr lang="ru-RU" sz="2800" b="1">
                <a:solidFill>
                  <a:srgbClr val="C00000"/>
                </a:solidFill>
              </a:rPr>
              <a:t>незадачей </a:t>
            </a:r>
            <a:endParaRPr lang="ru-RU" sz="2800" b="1" smtClean="0">
              <a:solidFill>
                <a:srgbClr val="C00000"/>
              </a:solidFill>
            </a:endParaRPr>
          </a:p>
          <a:p>
            <a:r>
              <a:rPr lang="ru-RU" sz="2800" smtClean="0">
                <a:solidFill>
                  <a:srgbClr val="002060"/>
                </a:solidFill>
              </a:rPr>
              <a:t>Прямо </a:t>
            </a:r>
            <a:r>
              <a:rPr lang="ru-RU" sz="2800">
                <a:solidFill>
                  <a:srgbClr val="002060"/>
                </a:solidFill>
              </a:rPr>
              <a:t>в школе, </a:t>
            </a:r>
            <a:r>
              <a:rPr lang="ru-RU" sz="2800" b="1">
                <a:solidFill>
                  <a:srgbClr val="C00000"/>
                </a:solidFill>
              </a:rPr>
              <a:t>не за дачей, </a:t>
            </a:r>
            <a:endParaRPr lang="ru-RU" sz="2800" b="1" smtClean="0">
              <a:solidFill>
                <a:srgbClr val="C00000"/>
              </a:solidFill>
            </a:endParaRPr>
          </a:p>
          <a:p>
            <a:r>
              <a:rPr lang="ru-RU" sz="2800" smtClean="0">
                <a:solidFill>
                  <a:srgbClr val="002060"/>
                </a:solidFill>
              </a:rPr>
              <a:t>После </a:t>
            </a:r>
            <a:r>
              <a:rPr lang="ru-RU" sz="2800">
                <a:solidFill>
                  <a:srgbClr val="002060"/>
                </a:solidFill>
              </a:rPr>
              <a:t>я ЕГЭ </a:t>
            </a:r>
            <a:r>
              <a:rPr lang="ru-RU" sz="2800" b="1">
                <a:solidFill>
                  <a:srgbClr val="C00000"/>
                </a:solidFill>
              </a:rPr>
              <a:t>спишу</a:t>
            </a:r>
            <a:r>
              <a:rPr lang="ru-RU" sz="2800">
                <a:solidFill>
                  <a:srgbClr val="002060"/>
                </a:solidFill>
              </a:rPr>
              <a:t>, </a:t>
            </a:r>
            <a:endParaRPr lang="ru-RU" sz="2800" smtClean="0">
              <a:solidFill>
                <a:srgbClr val="002060"/>
              </a:solidFill>
            </a:endParaRPr>
          </a:p>
          <a:p>
            <a:r>
              <a:rPr lang="ru-RU" sz="2800" smtClean="0">
                <a:solidFill>
                  <a:srgbClr val="002060"/>
                </a:solidFill>
              </a:rPr>
              <a:t>А </a:t>
            </a:r>
            <a:r>
              <a:rPr lang="ru-RU" sz="2800">
                <a:solidFill>
                  <a:srgbClr val="002060"/>
                </a:solidFill>
              </a:rPr>
              <a:t>сейчас в салон </a:t>
            </a:r>
            <a:r>
              <a:rPr lang="ru-RU" sz="2800" b="1">
                <a:solidFill>
                  <a:srgbClr val="C00000"/>
                </a:solidFill>
              </a:rPr>
              <a:t>спешу</a:t>
            </a:r>
            <a:r>
              <a:rPr lang="ru-RU" sz="2800">
                <a:solidFill>
                  <a:srgbClr val="002060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056557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0" y="424325"/>
            <a:ext cx="782372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Литота </a:t>
            </a:r>
            <a:r>
              <a:rPr lang="ru-RU" smtClean="0">
                <a:latin typeface="Georgia" panose="02040502050405020303" pitchFamily="18" charset="0"/>
              </a:rPr>
              <a:t>– </a:t>
            </a:r>
            <a:r>
              <a:rPr lang="ru-RU" sz="3100" smtClean="0">
                <a:latin typeface="Georgia" panose="02040502050405020303" pitchFamily="18" charset="0"/>
              </a:rPr>
              <a:t>троп, основанный на преуменьшении или нарочитого смягчения. 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048" y="1836959"/>
            <a:ext cx="8568952" cy="1800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Стало так тихо, что слышались её лёгкие шаги, звучавшие </a:t>
            </a: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не громче падения лепестков</a:t>
            </a:r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. </a:t>
            </a:r>
            <a:r>
              <a:rPr lang="ru-RU" sz="2800" b="1">
                <a:solidFill>
                  <a:srgbClr val="C00000"/>
                </a:solidFill>
                <a:latin typeface="Georgia" panose="02040502050405020303" pitchFamily="18" charset="0"/>
              </a:rPr>
              <a:t>Мальчик с </a:t>
            </a: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пальчик. </a:t>
            </a: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Ваш </a:t>
            </a:r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шпиц, прелестный шпиц, </a:t>
            </a:r>
            <a:r>
              <a:rPr lang="ru-RU" sz="2800" b="1">
                <a:solidFill>
                  <a:srgbClr val="C00000"/>
                </a:solidFill>
                <a:latin typeface="Georgia" panose="02040502050405020303" pitchFamily="18" charset="0"/>
              </a:rPr>
              <a:t>не более напёрстка</a:t>
            </a:r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…</a:t>
            </a:r>
            <a:endParaRPr lang="ru-RU" sz="280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2"/>
          <p:cNvSpPr txBox="1"/>
          <p:nvPr/>
        </p:nvSpPr>
        <p:spPr>
          <a:xfrm>
            <a:off x="4644008" y="3717641"/>
            <a:ext cx="41456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 algn="ctr">
              <a:buNone/>
            </a:pPr>
            <a:r>
              <a:rPr lang="ru-RU" sz="2800" smtClean="0">
                <a:latin typeface="Georgia" panose="02040502050405020303" pitchFamily="18" charset="0"/>
              </a:rPr>
              <a:t>Использование гиперболы и литоты возможно в ироническом, юмористическом, сатирическом контекстах.</a:t>
            </a:r>
            <a:endParaRPr lang="ru-RU" sz="2800"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186" y="4731184"/>
            <a:ext cx="2231329" cy="1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8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Прямоугольник 3"/>
          <p:cNvSpPr/>
          <p:nvPr/>
        </p:nvSpPr>
        <p:spPr>
          <a:xfrm>
            <a:off x="804437" y="836712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/>
              <a:t>Прочитайте фрагмент рецензии, составленной на основе </a:t>
            </a:r>
            <a:r>
              <a:rPr lang="ru-RU" sz="2400" smtClean="0"/>
              <a:t>текста, который </a:t>
            </a:r>
            <a:r>
              <a:rPr lang="ru-RU" sz="2400"/>
              <a:t>Вы анализировали, выполняя задания </a:t>
            </a:r>
            <a:r>
              <a:rPr lang="ru-RU" sz="2400" smtClean="0"/>
              <a:t>22–25. В </a:t>
            </a:r>
            <a:r>
              <a:rPr lang="ru-RU" sz="2400"/>
              <a:t>этом фрагменте рассматриваются языковые особенности </a:t>
            </a:r>
            <a:r>
              <a:rPr lang="ru-RU" sz="2400" smtClean="0"/>
              <a:t>текста. Некоторые </a:t>
            </a:r>
            <a:r>
              <a:rPr lang="ru-RU" sz="2400"/>
              <a:t>термины, использованные в рецензии, пропущены. </a:t>
            </a:r>
            <a:r>
              <a:rPr lang="ru-RU" sz="2400" smtClean="0"/>
              <a:t>Вставьте на </a:t>
            </a:r>
            <a:r>
              <a:rPr lang="ru-RU" sz="2400"/>
              <a:t>места пропусков (А, Б, В, Г) цифры, соответствующие </a:t>
            </a:r>
            <a:r>
              <a:rPr lang="ru-RU" sz="2400" smtClean="0"/>
              <a:t>номерам терминов </a:t>
            </a:r>
            <a:r>
              <a:rPr lang="ru-RU" sz="2400"/>
              <a:t>из списка. Запишите в таблицу под каждой буквой</a:t>
            </a:r>
          </a:p>
          <a:p>
            <a:r>
              <a:rPr lang="ru-RU" sz="2400"/>
              <a:t>соответствующую цифру.</a:t>
            </a:r>
          </a:p>
          <a:p>
            <a:r>
              <a:rPr lang="ru-RU" sz="2400"/>
              <a:t>Последовательность цифр запишите в БЛАНК ОТВЕТОВ № 1 справа </a:t>
            </a:r>
            <a:r>
              <a:rPr lang="ru-RU" sz="2400" smtClean="0"/>
              <a:t>от номера </a:t>
            </a:r>
            <a:r>
              <a:rPr lang="ru-RU" sz="2400"/>
              <a:t>задания 26, начиная с первой клеточки, без пробелов, </a:t>
            </a:r>
            <a:r>
              <a:rPr lang="ru-RU" sz="2400" smtClean="0"/>
              <a:t>запятых и </a:t>
            </a:r>
            <a:r>
              <a:rPr lang="ru-RU" sz="2400"/>
              <a:t>других дополнительных символов.</a:t>
            </a:r>
          </a:p>
          <a:p>
            <a:r>
              <a:rPr lang="ru-RU" sz="2400"/>
              <a:t>Каждую цифру пишите в соответствии с приведёнными в </a:t>
            </a:r>
            <a:r>
              <a:rPr lang="ru-RU" sz="2400" smtClean="0"/>
              <a:t>бланке образцами</a:t>
            </a:r>
            <a:r>
              <a:rPr lang="ru-RU" sz="240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92024"/>
            <a:ext cx="3927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</a:rPr>
              <a:t>Задание 26</a:t>
            </a:r>
          </a:p>
        </p:txBody>
      </p:sp>
    </p:spTree>
    <p:extLst>
      <p:ext uri="{BB962C8B-B14F-4D97-AF65-F5344CB8AC3E}">
        <p14:creationId xmlns:p14="http://schemas.microsoft.com/office/powerpoint/2010/main" val="725824362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18654"/>
            <a:ext cx="843528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smtClean="0">
                <a:latin typeface="Georgia" panose="02040502050405020303" pitchFamily="18" charset="0"/>
              </a:rPr>
              <a:t>  </a:t>
            </a: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Метафора</a:t>
            </a:r>
            <a:r>
              <a:rPr lang="ru-RU" smtClean="0">
                <a:latin typeface="Georgia" panose="02040502050405020303" pitchFamily="18" charset="0"/>
              </a:rPr>
              <a:t>- </a:t>
            </a:r>
            <a:r>
              <a:rPr lang="ru-RU" sz="3100">
                <a:latin typeface="Georgia" panose="02040502050405020303" pitchFamily="18" charset="0"/>
              </a:rPr>
              <a:t>перенесение свойств одного предмета или явления на другой на основании общих признаков.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506" y="1772816"/>
            <a:ext cx="8568952" cy="1800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mtClean="0">
                <a:latin typeface="Georgia" panose="02040502050405020303" pitchFamily="18" charset="0"/>
              </a:rPr>
              <a:t>    </a:t>
            </a:r>
            <a:r>
              <a:rPr lang="ru-RU" sz="3500" b="1" smtClean="0">
                <a:solidFill>
                  <a:srgbClr val="C00000"/>
                </a:solidFill>
                <a:latin typeface="Georgia" panose="02040502050405020303" pitchFamily="18" charset="0"/>
              </a:rPr>
              <a:t>Лавина писем </a:t>
            </a:r>
            <a:r>
              <a:rPr lang="ru-RU" sz="3500" smtClean="0">
                <a:solidFill>
                  <a:srgbClr val="002060"/>
                </a:solidFill>
                <a:latin typeface="Georgia" panose="02040502050405020303" pitchFamily="18" charset="0"/>
              </a:rPr>
              <a:t>с выражениями восхищения и восторга  обрушилась на Андрея Васильевича</a:t>
            </a:r>
            <a:r>
              <a:rPr lang="ru-RU" sz="390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r>
              <a:rPr lang="ru-RU" sz="3000" smtClean="0">
                <a:solidFill>
                  <a:srgbClr val="002060"/>
                </a:solidFill>
                <a:latin typeface="Georgia" panose="02040502050405020303" pitchFamily="18" charset="0"/>
              </a:rPr>
              <a:t>(</a:t>
            </a:r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Рязанов)</a:t>
            </a:r>
          </a:p>
        </p:txBody>
      </p:sp>
      <p:sp>
        <p:nvSpPr>
          <p:cNvPr id="4" name="Объект 2"/>
          <p:cNvSpPr txBox="1"/>
          <p:nvPr/>
        </p:nvSpPr>
        <p:spPr>
          <a:xfrm>
            <a:off x="4644008" y="3717641"/>
            <a:ext cx="41456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>
              <a:buNone/>
            </a:pPr>
            <a:r>
              <a:rPr lang="ru-RU" sz="2800" smtClean="0">
                <a:latin typeface="Georgia" panose="02040502050405020303" pitchFamily="18" charset="0"/>
              </a:rPr>
              <a:t>Метафору часто называют </a:t>
            </a:r>
            <a:r>
              <a:rPr lang="ru-RU" sz="2800" b="1" smtClean="0">
                <a:latin typeface="Georgia" panose="02040502050405020303" pitchFamily="18" charset="0"/>
              </a:rPr>
              <a:t>скрытым сравнением.</a:t>
            </a:r>
          </a:p>
          <a:p>
            <a:pPr marL="0" indent="0">
              <a:buNone/>
            </a:pPr>
            <a:r>
              <a:rPr lang="ru-RU" sz="2800" smtClean="0">
                <a:latin typeface="Georgia" panose="02040502050405020303" pitchFamily="18" charset="0"/>
              </a:rPr>
              <a:t>Океан любви= любовь как океан.</a:t>
            </a:r>
            <a:endParaRPr lang="ru-RU" sz="2800"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862862"/>
            <a:ext cx="2231329" cy="1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47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435280" cy="1800200"/>
          </a:xfrm>
        </p:spPr>
        <p:txBody>
          <a:bodyPr>
            <a:normAutofit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Развёрнутая метафора</a:t>
            </a:r>
            <a:r>
              <a:rPr lang="ru-RU" smtClean="0">
                <a:solidFill>
                  <a:srgbClr val="C00000"/>
                </a:solidFill>
                <a:latin typeface="Georgia" panose="02040502050405020303" pitchFamily="18" charset="0"/>
              </a:rPr>
              <a:t>- </a:t>
            </a:r>
            <a:r>
              <a:rPr lang="ru-RU" sz="3100" smtClean="0">
                <a:latin typeface="Georgia" panose="02040502050405020303" pitchFamily="18" charset="0"/>
              </a:rPr>
              <a:t>распространение метафорического образа на несколько фраз.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38884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mtClean="0">
                <a:latin typeface="Georgia" panose="02040502050405020303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4100" smtClean="0">
                <a:solidFill>
                  <a:srgbClr val="002060"/>
                </a:solidFill>
                <a:latin typeface="Georgia" panose="02040502050405020303" pitchFamily="18" charset="0"/>
              </a:rPr>
              <a:t>Под</a:t>
            </a:r>
            <a:r>
              <a:rPr lang="ru-RU" sz="4100" b="1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4100" b="1" smtClean="0">
                <a:solidFill>
                  <a:srgbClr val="C00000"/>
                </a:solidFill>
                <a:latin typeface="Georgia" panose="02040502050405020303" pitchFamily="18" charset="0"/>
              </a:rPr>
              <a:t>пеплом повседневного, </a:t>
            </a:r>
            <a:r>
              <a:rPr lang="ru-RU" sz="4100" smtClean="0">
                <a:solidFill>
                  <a:srgbClr val="002060"/>
                </a:solidFill>
                <a:latin typeface="Georgia" panose="02040502050405020303" pitchFamily="18" charset="0"/>
              </a:rPr>
              <a:t>казалось бы, ставшим привычного </a:t>
            </a:r>
            <a:r>
              <a:rPr lang="ru-RU" sz="4100" b="1" smtClean="0">
                <a:solidFill>
                  <a:srgbClr val="C00000"/>
                </a:solidFill>
                <a:latin typeface="Georgia" panose="02040502050405020303" pitchFamily="18" charset="0"/>
              </a:rPr>
              <a:t>угнетения кипела лава страданий и обид</a:t>
            </a:r>
            <a:r>
              <a:rPr lang="ru-RU" sz="4100" b="1" smtClean="0">
                <a:solidFill>
                  <a:srgbClr val="002060"/>
                </a:solidFill>
                <a:latin typeface="Georgia" panose="02040502050405020303" pitchFamily="18" charset="0"/>
              </a:rPr>
              <a:t>. </a:t>
            </a:r>
            <a:r>
              <a:rPr lang="ru-RU" sz="4100" smtClean="0">
                <a:solidFill>
                  <a:srgbClr val="002060"/>
                </a:solidFill>
                <a:latin typeface="Georgia" panose="02040502050405020303" pitchFamily="18" charset="0"/>
              </a:rPr>
              <a:t>Время от времени озлобление вырывалось наружу</a:t>
            </a:r>
            <a:r>
              <a:rPr lang="ru-RU" sz="4100" b="1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4100" b="1" smtClean="0">
                <a:solidFill>
                  <a:srgbClr val="C00000"/>
                </a:solidFill>
                <a:latin typeface="Georgia" panose="02040502050405020303" pitchFamily="18" charset="0"/>
              </a:rPr>
              <a:t>извержением восстаний</a:t>
            </a:r>
            <a:r>
              <a:rPr lang="ru-RU" sz="4100" b="1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410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369708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818" y="764704"/>
            <a:ext cx="843528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smtClean="0">
                <a:solidFill>
                  <a:srgbClr val="C00000"/>
                </a:solidFill>
                <a:latin typeface="Georgia" panose="02040502050405020303" pitchFamily="18" charset="0"/>
              </a:rPr>
              <a:t>Метонимия </a:t>
            </a:r>
            <a:r>
              <a:rPr lang="ru-RU" sz="3100" smtClean="0">
                <a:latin typeface="Georgia" panose="02040502050405020303" pitchFamily="18" charset="0"/>
              </a:rPr>
              <a:t>– </a:t>
            </a:r>
            <a:r>
              <a:rPr lang="ru-RU" sz="3100">
                <a:latin typeface="Georgia" panose="02040502050405020303" pitchFamily="18" charset="0"/>
              </a:rPr>
              <a:t>это перенос свойств предметов по их внутреннему сходству (в этом отличие от метафоры, при которой </a:t>
            </a:r>
            <a:r>
              <a:rPr lang="ru-RU" sz="3100" smtClean="0">
                <a:latin typeface="Georgia" panose="02040502050405020303" pitchFamily="18" charset="0"/>
              </a:rPr>
              <a:t>сходство - </a:t>
            </a:r>
            <a:r>
              <a:rPr lang="ru-RU" sz="3100">
                <a:latin typeface="Georgia" panose="02040502050405020303" pitchFamily="18" charset="0"/>
              </a:rPr>
              <a:t>внешнее</a:t>
            </a:r>
            <a:r>
              <a:rPr lang="ru-RU" sz="3100" smtClean="0">
                <a:latin typeface="Georgia" panose="02040502050405020303" pitchFamily="18" charset="0"/>
              </a:rPr>
              <a:t>).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532" y="2312571"/>
            <a:ext cx="8568952" cy="1800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mtClean="0">
                <a:latin typeface="Georgia" panose="02040502050405020303" pitchFamily="18" charset="0"/>
              </a:rPr>
              <a:t>    </a:t>
            </a:r>
            <a:r>
              <a:rPr lang="ru-RU" sz="3500" smtClean="0">
                <a:solidFill>
                  <a:srgbClr val="002060"/>
                </a:solidFill>
                <a:latin typeface="Georgia" panose="02040502050405020303" pitchFamily="18" charset="0"/>
              </a:rPr>
              <a:t>После спектакля </a:t>
            </a:r>
            <a:r>
              <a:rPr lang="ru-RU" sz="3500" b="1" smtClean="0">
                <a:solidFill>
                  <a:srgbClr val="C00000"/>
                </a:solidFill>
                <a:latin typeface="Georgia" panose="02040502050405020303" pitchFamily="18" charset="0"/>
              </a:rPr>
              <a:t>зал аплодировал </a:t>
            </a:r>
            <a:r>
              <a:rPr lang="ru-RU" sz="3500" smtClean="0">
                <a:solidFill>
                  <a:srgbClr val="002060"/>
                </a:solidFill>
                <a:latin typeface="Georgia" panose="02040502050405020303" pitchFamily="18" charset="0"/>
              </a:rPr>
              <a:t>на бис почти пятнадцать минут.</a:t>
            </a:r>
            <a:endParaRPr lang="ru-RU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2"/>
          <p:cNvSpPr txBox="1"/>
          <p:nvPr/>
        </p:nvSpPr>
        <p:spPr>
          <a:xfrm>
            <a:off x="4644008" y="3717641"/>
            <a:ext cx="41456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 algn="ctr">
              <a:buNone/>
            </a:pPr>
            <a:r>
              <a:rPr lang="ru-RU" sz="2800" smtClean="0">
                <a:latin typeface="Georgia" panose="02040502050405020303" pitchFamily="18" charset="0"/>
              </a:rPr>
              <a:t>Одной из разновидностей метонимии является </a:t>
            </a:r>
            <a:r>
              <a:rPr lang="ru-RU" sz="2800" b="1" smtClean="0">
                <a:latin typeface="Georgia" panose="02040502050405020303" pitchFamily="18" charset="0"/>
              </a:rPr>
              <a:t>синекдоха.</a:t>
            </a:r>
            <a:endParaRPr lang="ru-RU" sz="2800" b="1"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869160"/>
            <a:ext cx="2235960" cy="149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46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Виды метонимии</a:t>
            </a:r>
            <a:endParaRPr lang="ru-RU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726390"/>
              </p:ext>
            </p:extLst>
          </p:nvPr>
        </p:nvGraphicFramePr>
        <p:xfrm>
          <a:off x="971600" y="1052736"/>
          <a:ext cx="6799262" cy="5151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9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9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Произведение - автор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 marL="75548" marR="75548"/>
                </a:tc>
                <a:tc>
                  <a:txBody>
                    <a:bodyPr/>
                    <a:lstStyle/>
                    <a:p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Читать Гоголя,</a:t>
                      </a:r>
                    </a:p>
                    <a:p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Учить Пушкина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 marL="75548" marR="755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smtClean="0">
                          <a:latin typeface="Georgia" panose="02040502050405020303" pitchFamily="18" charset="0"/>
                        </a:rPr>
                        <a:t>Содержимое – содержащее</a:t>
                      </a:r>
                      <a:endParaRPr lang="ru-RU" sz="2800" b="1">
                        <a:latin typeface="Georgia" panose="02040502050405020303" pitchFamily="18" charset="0"/>
                      </a:endParaRPr>
                    </a:p>
                  </a:txBody>
                  <a:tcPr marL="75548" marR="75548"/>
                </a:tc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Выпил два стакана, съел две тарелки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 marL="75548" marR="755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smtClean="0">
                          <a:latin typeface="Georgia" panose="02040502050405020303" pitchFamily="18" charset="0"/>
                        </a:rPr>
                        <a:t>Жители – населённый пункт</a:t>
                      </a:r>
                      <a:endParaRPr lang="ru-RU" sz="2800" b="1">
                        <a:latin typeface="Georgia" panose="02040502050405020303" pitchFamily="18" charset="0"/>
                      </a:endParaRPr>
                    </a:p>
                  </a:txBody>
                  <a:tcPr marL="75548" marR="75548"/>
                </a:tc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Москва встречает гостей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 marL="75548" marR="755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smtClean="0">
                          <a:latin typeface="Georgia" panose="02040502050405020303" pitchFamily="18" charset="0"/>
                        </a:rPr>
                        <a:t>Сотрудники – организация</a:t>
                      </a:r>
                      <a:endParaRPr lang="ru-RU" sz="2800" b="1">
                        <a:latin typeface="Georgia" panose="02040502050405020303" pitchFamily="18" charset="0"/>
                      </a:endParaRPr>
                    </a:p>
                  </a:txBody>
                  <a:tcPr marL="75548" marR="75548"/>
                </a:tc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Магазин сегодня не работает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 marL="75548" marR="755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smtClean="0">
                          <a:latin typeface="Georgia" panose="02040502050405020303" pitchFamily="18" charset="0"/>
                        </a:rPr>
                        <a:t>Изделие – материал </a:t>
                      </a:r>
                      <a:endParaRPr lang="ru-RU" sz="2800" b="1">
                        <a:latin typeface="Georgia" panose="02040502050405020303" pitchFamily="18" charset="0"/>
                      </a:endParaRPr>
                    </a:p>
                  </a:txBody>
                  <a:tcPr marL="75548" marR="75548"/>
                </a:tc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Носит брильянты, ходит в мехах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 marL="75548" marR="755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18304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962" y="395499"/>
            <a:ext cx="843528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err="1" smtClean="0">
                <a:solidFill>
                  <a:srgbClr val="C00000"/>
                </a:solidFill>
                <a:latin typeface="Georgia" panose="02040502050405020303" pitchFamily="18" charset="0"/>
              </a:rPr>
              <a:t>Оксю′морон </a:t>
            </a:r>
            <a:r>
              <a:rPr lang="ru-RU" smtClean="0">
                <a:latin typeface="Georgia" panose="02040502050405020303" pitchFamily="18" charset="0"/>
              </a:rPr>
              <a:t>– </a:t>
            </a:r>
            <a:r>
              <a:rPr lang="ru-RU" sz="3100" smtClean="0">
                <a:latin typeface="Georgia" panose="02040502050405020303" pitchFamily="18" charset="0"/>
              </a:rPr>
              <a:t>троп, основанный на сочетании слов с противоположным значением  ( сочетание несочетаемого).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387" y="2377003"/>
            <a:ext cx="8568952" cy="1800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mtClean="0">
                <a:latin typeface="Georgia" panose="02040502050405020303" pitchFamily="18" charset="0"/>
              </a:rPr>
              <a:t>    </a:t>
            </a:r>
            <a:r>
              <a:rPr lang="ru-RU" sz="3500" smtClean="0">
                <a:solidFill>
                  <a:srgbClr val="002060"/>
                </a:solidFill>
                <a:latin typeface="Georgia" panose="02040502050405020303" pitchFamily="18" charset="0"/>
              </a:rPr>
              <a:t>Таинственно </a:t>
            </a:r>
            <a:r>
              <a:rPr lang="ru-RU" sz="3500" b="1" smtClean="0">
                <a:solidFill>
                  <a:srgbClr val="C00000"/>
                </a:solidFill>
                <a:latin typeface="Georgia" panose="02040502050405020303" pitchFamily="18" charset="0"/>
              </a:rPr>
              <a:t>шумит</a:t>
            </a:r>
            <a:r>
              <a:rPr lang="ru-RU" sz="3500" smtClean="0">
                <a:solidFill>
                  <a:srgbClr val="002060"/>
                </a:solidFill>
                <a:latin typeface="Georgia" panose="02040502050405020303" pitchFamily="18" charset="0"/>
              </a:rPr>
              <a:t> лесная </a:t>
            </a:r>
            <a:r>
              <a:rPr lang="ru-RU" sz="3500" b="1" smtClean="0">
                <a:solidFill>
                  <a:srgbClr val="C00000"/>
                </a:solidFill>
                <a:latin typeface="Georgia" panose="02040502050405020303" pitchFamily="18" charset="0"/>
              </a:rPr>
              <a:t>тишина</a:t>
            </a:r>
            <a:r>
              <a:rPr lang="ru-RU" sz="3500" smtClean="0">
                <a:solidFill>
                  <a:srgbClr val="002060"/>
                </a:solidFill>
                <a:latin typeface="Georgia" panose="02040502050405020303" pitchFamily="18" charset="0"/>
              </a:rPr>
              <a:t>. ( И.Бунин)</a:t>
            </a:r>
            <a:endParaRPr lang="ru-RU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2"/>
          <p:cNvSpPr txBox="1"/>
          <p:nvPr/>
        </p:nvSpPr>
        <p:spPr>
          <a:xfrm>
            <a:off x="4644008" y="3717641"/>
            <a:ext cx="41456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>
              <a:buNone/>
            </a:pPr>
            <a:r>
              <a:rPr lang="ru-RU" sz="2800" smtClean="0">
                <a:latin typeface="Georgia" panose="02040502050405020303" pitchFamily="18" charset="0"/>
              </a:rPr>
              <a:t>Оксюморон представляет собой сочетание контрастных слов разных частей речи: </a:t>
            </a:r>
            <a:r>
              <a:rPr lang="ru-RU" sz="2800" b="1" smtClean="0">
                <a:latin typeface="Georgia" panose="02040502050405020303" pitchFamily="18" charset="0"/>
              </a:rPr>
              <a:t>жаркий холод.</a:t>
            </a:r>
            <a:endParaRPr lang="ru-RU" sz="2800" b="1"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647169"/>
            <a:ext cx="2066723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40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48394"/>
            <a:ext cx="7848872" cy="1684461"/>
          </a:xfrm>
        </p:spPr>
        <p:txBody>
          <a:bodyPr>
            <a:normAutofit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Олицетворение</a:t>
            </a:r>
            <a:r>
              <a:rPr lang="ru-RU" b="1" smtClean="0">
                <a:latin typeface="Georgia" panose="02040502050405020303" pitchFamily="18" charset="0"/>
              </a:rPr>
              <a:t> </a:t>
            </a:r>
            <a:r>
              <a:rPr lang="ru-RU" smtClean="0">
                <a:latin typeface="Georgia" panose="02040502050405020303" pitchFamily="18" charset="0"/>
              </a:rPr>
              <a:t>– </a:t>
            </a:r>
            <a:r>
              <a:rPr lang="ru-RU" sz="3100" smtClean="0">
                <a:latin typeface="Georgia" panose="02040502050405020303" pitchFamily="18" charset="0"/>
              </a:rPr>
              <a:t>наделение неодушевлённых предметов признаками и свойствами человека.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532" y="2276872"/>
            <a:ext cx="8568952" cy="30963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mtClean="0">
                <a:latin typeface="Georgia" panose="02040502050405020303" pitchFamily="18" charset="0"/>
              </a:rPr>
              <a:t> </a:t>
            </a:r>
            <a:r>
              <a:rPr lang="ru-RU" sz="8000" smtClean="0">
                <a:solidFill>
                  <a:srgbClr val="002060"/>
                </a:solidFill>
                <a:latin typeface="Georgia" panose="02040502050405020303" pitchFamily="18" charset="0"/>
              </a:rPr>
              <a:t>Зима недаром </a:t>
            </a:r>
            <a:r>
              <a:rPr lang="ru-RU" sz="8000" smtClean="0">
                <a:solidFill>
                  <a:srgbClr val="C00000"/>
                </a:solidFill>
                <a:latin typeface="Georgia" panose="02040502050405020303" pitchFamily="18" charset="0"/>
              </a:rPr>
              <a:t>злится</a:t>
            </a:r>
            <a:r>
              <a:rPr lang="ru-RU" sz="8000" smtClean="0">
                <a:solidFill>
                  <a:srgbClr val="002060"/>
                </a:solidFill>
                <a:latin typeface="Georgia" panose="02040502050405020303" pitchFamily="18" charset="0"/>
              </a:rPr>
              <a:t>, </a:t>
            </a:r>
          </a:p>
          <a:p>
            <a:pPr marL="0" indent="0">
              <a:buNone/>
            </a:pPr>
            <a:r>
              <a:rPr lang="ru-RU" sz="8000" smtClean="0">
                <a:solidFill>
                  <a:srgbClr val="002060"/>
                </a:solidFill>
                <a:latin typeface="Georgia" panose="02040502050405020303" pitchFamily="18" charset="0"/>
              </a:rPr>
              <a:t>Прошла её пора – </a:t>
            </a:r>
          </a:p>
          <a:p>
            <a:pPr marL="0" indent="0">
              <a:buNone/>
            </a:pPr>
            <a:r>
              <a:rPr lang="ru-RU" sz="8000" smtClean="0">
                <a:solidFill>
                  <a:srgbClr val="002060"/>
                </a:solidFill>
                <a:latin typeface="Georgia" panose="02040502050405020303" pitchFamily="18" charset="0"/>
              </a:rPr>
              <a:t>Весна в окно</a:t>
            </a:r>
            <a:r>
              <a:rPr lang="ru-RU" sz="8000" smtClean="0">
                <a:solidFill>
                  <a:srgbClr val="C00000"/>
                </a:solidFill>
                <a:latin typeface="Georgia" panose="02040502050405020303" pitchFamily="18" charset="0"/>
              </a:rPr>
              <a:t> стучится </a:t>
            </a:r>
          </a:p>
          <a:p>
            <a:pPr marL="0" indent="0">
              <a:buNone/>
            </a:pPr>
            <a:r>
              <a:rPr lang="ru-RU" sz="8000" smtClean="0">
                <a:solidFill>
                  <a:srgbClr val="002060"/>
                </a:solidFill>
                <a:latin typeface="Georgia" panose="02040502050405020303" pitchFamily="18" charset="0"/>
              </a:rPr>
              <a:t>И </a:t>
            </a:r>
            <a:r>
              <a:rPr lang="ru-RU" sz="8000" smtClean="0">
                <a:solidFill>
                  <a:srgbClr val="C00000"/>
                </a:solidFill>
                <a:latin typeface="Georgia" panose="02040502050405020303" pitchFamily="18" charset="0"/>
              </a:rPr>
              <a:t>гонит</a:t>
            </a:r>
            <a:r>
              <a:rPr lang="ru-RU" sz="8000" smtClean="0">
                <a:solidFill>
                  <a:srgbClr val="002060"/>
                </a:solidFill>
                <a:latin typeface="Georgia" panose="02040502050405020303" pitchFamily="18" charset="0"/>
              </a:rPr>
              <a:t> со двора. </a:t>
            </a:r>
          </a:p>
          <a:p>
            <a:pPr marL="0" indent="0">
              <a:buNone/>
            </a:pPr>
            <a:r>
              <a:rPr lang="ru-RU" sz="8000" smtClean="0">
                <a:solidFill>
                  <a:srgbClr val="002060"/>
                </a:solidFill>
                <a:latin typeface="Georgia" panose="02040502050405020303" pitchFamily="18" charset="0"/>
              </a:rPr>
              <a:t>(Тютчев)</a:t>
            </a:r>
          </a:p>
        </p:txBody>
      </p:sp>
      <p:sp>
        <p:nvSpPr>
          <p:cNvPr id="4" name="Объект 2"/>
          <p:cNvSpPr txBox="1"/>
          <p:nvPr/>
        </p:nvSpPr>
        <p:spPr>
          <a:xfrm>
            <a:off x="4782852" y="3645024"/>
            <a:ext cx="41456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>
              <a:buNone/>
            </a:pPr>
            <a:r>
              <a:rPr lang="ru-RU" sz="2800" smtClean="0">
                <a:latin typeface="Georgia" panose="02040502050405020303" pitchFamily="18" charset="0"/>
              </a:rPr>
              <a:t>Олицетворение создаётся обычно </a:t>
            </a:r>
            <a:r>
              <a:rPr lang="ru-RU" sz="2800" b="1" smtClean="0">
                <a:latin typeface="Georgia" panose="02040502050405020303" pitchFamily="18" charset="0"/>
              </a:rPr>
              <a:t>глаголами</a:t>
            </a:r>
            <a:r>
              <a:rPr lang="ru-RU" sz="2800" smtClean="0">
                <a:latin typeface="Georgia" panose="02040502050405020303" pitchFamily="18" charset="0"/>
              </a:rPr>
              <a:t>, а эпитеты – </a:t>
            </a:r>
            <a:r>
              <a:rPr lang="ru-RU" sz="2800" b="1" smtClean="0">
                <a:latin typeface="Georgia" panose="02040502050405020303" pitchFamily="18" charset="0"/>
              </a:rPr>
              <a:t>прилагательными</a:t>
            </a:r>
            <a:r>
              <a:rPr lang="ru-RU" sz="2800" smtClean="0">
                <a:latin typeface="Georgia" panose="02040502050405020303" pitchFamily="18" charset="0"/>
              </a:rPr>
              <a:t>.     Дождь плачет; плаксивый дождь.</a:t>
            </a:r>
            <a:endParaRPr lang="ru-RU" sz="28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14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0" y="454658"/>
            <a:ext cx="8435280" cy="1354162"/>
          </a:xfrm>
        </p:spPr>
        <p:txBody>
          <a:bodyPr>
            <a:normAutofit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Перифраз (а) </a:t>
            </a:r>
            <a:r>
              <a:rPr lang="ru-RU" smtClean="0">
                <a:latin typeface="Georgia" panose="02040502050405020303" pitchFamily="18" charset="0"/>
              </a:rPr>
              <a:t>– </a:t>
            </a:r>
            <a:r>
              <a:rPr lang="ru-RU" sz="3100" smtClean="0">
                <a:latin typeface="Georgia" panose="02040502050405020303" pitchFamily="18" charset="0"/>
              </a:rPr>
              <a:t>замена названия предмета описательным оборотом. 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64" y="2492896"/>
            <a:ext cx="9081011" cy="1728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        </a:t>
            </a: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Страна восходящего солнца ( вместо Япония)          </a:t>
            </a:r>
          </a:p>
          <a:p>
            <a:pPr marL="0" indent="0">
              <a:buNone/>
            </a:pP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       Автор «Мастера и Маргариты» </a:t>
            </a:r>
          </a:p>
          <a:p>
            <a:pPr marL="0" indent="0">
              <a:buNone/>
            </a:pPr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     ( вместо М. Булгаков)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3717032"/>
            <a:ext cx="1499746" cy="242641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43608" y="4537892"/>
            <a:ext cx="58536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Голубая </a:t>
            </a:r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планета </a:t>
            </a: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(вместо Земля)</a:t>
            </a:r>
          </a:p>
          <a:p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Чёрное </a:t>
            </a:r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золото </a:t>
            </a: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(вместо нефть) </a:t>
            </a:r>
            <a:r>
              <a:rPr lang="ru-RU" sz="2800">
                <a:solidFill>
                  <a:srgbClr val="002060"/>
                </a:solidFill>
                <a:latin typeface="Georgia" panose="02040502050405020303" pitchFamily="18" charset="0"/>
              </a:rPr>
              <a:t>Туманный Альбион ( </a:t>
            </a:r>
            <a:r>
              <a:rPr lang="ru-RU" sz="2800" smtClean="0">
                <a:solidFill>
                  <a:srgbClr val="002060"/>
                </a:solidFill>
                <a:latin typeface="Georgia" panose="02040502050405020303" pitchFamily="18" charset="0"/>
              </a:rPr>
              <a:t>вместо Англии.)</a:t>
            </a:r>
            <a:endParaRPr lang="ru-RU" sz="280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35281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72" y="620688"/>
            <a:ext cx="843528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Символ </a:t>
            </a:r>
            <a:r>
              <a:rPr lang="ru-RU" smtClean="0">
                <a:latin typeface="Georgia" panose="02040502050405020303" pitchFamily="18" charset="0"/>
              </a:rPr>
              <a:t>– </a:t>
            </a:r>
            <a:r>
              <a:rPr lang="ru-RU" sz="3100">
                <a:latin typeface="Georgia" panose="02040502050405020303" pitchFamily="18" charset="0"/>
              </a:rPr>
              <a:t>многозначное иносказание, изображающее отвлеченное понятие или явление через похожий конкретный образ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924944"/>
            <a:ext cx="7704857" cy="2736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        </a:t>
            </a:r>
            <a:r>
              <a:rPr lang="ru-RU" sz="4100">
                <a:solidFill>
                  <a:srgbClr val="002060"/>
                </a:solidFill>
                <a:latin typeface="Georgia" panose="02040502050405020303" pitchFamily="18" charset="0"/>
              </a:rPr>
              <a:t>В творчестве Л.Н. Толстого присутствует множество символов, например, знамя — символ подвига, небо — символ вечности, дуб — символ медленно возрождающейся жизни, комета — символ грозящих бедствий и жизненных изменений.</a:t>
            </a:r>
            <a:endParaRPr lang="ru-RU" sz="410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650270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473" y="954736"/>
            <a:ext cx="7977091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Синекдоха</a:t>
            </a:r>
            <a:r>
              <a:rPr lang="ru-RU" b="1" smtClean="0">
                <a:latin typeface="Georgia" panose="02040502050405020303" pitchFamily="18" charset="0"/>
              </a:rPr>
              <a:t> </a:t>
            </a:r>
            <a:r>
              <a:rPr lang="ru-RU" smtClean="0">
                <a:latin typeface="Georgia" panose="02040502050405020303" pitchFamily="18" charset="0"/>
              </a:rPr>
              <a:t>– </a:t>
            </a:r>
            <a:r>
              <a:rPr lang="ru-RU" sz="3100">
                <a:latin typeface="Georgia" panose="02040502050405020303" pitchFamily="18" charset="0"/>
              </a:rPr>
              <a:t>перенос значения по количественному признаку: когда вместо единственного числа употреблено множественное и наоборот, часть вместо целого.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2" y="2817236"/>
            <a:ext cx="8568952" cy="1800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mtClean="0">
                <a:latin typeface="Georgia" panose="02040502050405020303" pitchFamily="18" charset="0"/>
              </a:rPr>
              <a:t>    </a:t>
            </a:r>
            <a:r>
              <a:rPr lang="ru-RU" sz="3200">
                <a:solidFill>
                  <a:srgbClr val="002060"/>
                </a:solidFill>
                <a:latin typeface="Georgia" panose="02040502050405020303" pitchFamily="18" charset="0"/>
              </a:rPr>
              <a:t>И</a:t>
            </a:r>
            <a:r>
              <a:rPr lang="ru-RU" sz="320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3200">
                <a:solidFill>
                  <a:srgbClr val="002060"/>
                </a:solidFill>
                <a:latin typeface="Georgia" panose="02040502050405020303" pitchFamily="18" charset="0"/>
              </a:rPr>
              <a:t>слышно было до рассвета, как ликовал 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француз</a:t>
            </a:r>
            <a:r>
              <a:rPr lang="ru-RU" sz="3200" smtClean="0">
                <a:solidFill>
                  <a:srgbClr val="002060"/>
                </a:solidFill>
                <a:latin typeface="Georgia" panose="02040502050405020303" pitchFamily="18" charset="0"/>
              </a:rPr>
              <a:t>... </a:t>
            </a:r>
            <a:r>
              <a:rPr lang="ru-RU" sz="3200">
                <a:solidFill>
                  <a:srgbClr val="002060"/>
                </a:solidFill>
                <a:latin typeface="Georgia" panose="02040502050405020303" pitchFamily="18" charset="0"/>
              </a:rPr>
              <a:t>(Лермонтов). </a:t>
            </a:r>
            <a:endParaRPr lang="ru-RU" sz="320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2"/>
          <p:cNvSpPr txBox="1"/>
          <p:nvPr/>
        </p:nvSpPr>
        <p:spPr>
          <a:xfrm>
            <a:off x="4594932" y="3778333"/>
            <a:ext cx="41456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>
              <a:buNone/>
            </a:pPr>
            <a:r>
              <a:rPr lang="ru-RU" sz="2800" smtClean="0">
                <a:latin typeface="Georgia" panose="02040502050405020303" pitchFamily="18" charset="0"/>
              </a:rPr>
              <a:t>Синекдоха часто используется в газетных заголовках. </a:t>
            </a:r>
            <a:r>
              <a:rPr lang="ru-RU" sz="2800" b="1" smtClean="0">
                <a:latin typeface="Georgia" panose="02040502050405020303" pitchFamily="18" charset="0"/>
              </a:rPr>
              <a:t>Что волнует современного зрителя? = зрителей.</a:t>
            </a:r>
            <a:endParaRPr lang="ru-RU" sz="2800" b="1"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2154" y="4064614"/>
            <a:ext cx="34571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Все флаги </a:t>
            </a:r>
            <a:r>
              <a:rPr lang="ru-RU" sz="3200">
                <a:solidFill>
                  <a:srgbClr val="002060"/>
                </a:solidFill>
                <a:latin typeface="Georgia" panose="02040502050405020303" pitchFamily="18" charset="0"/>
              </a:rPr>
              <a:t>в гости будут к нам</a:t>
            </a:r>
            <a:r>
              <a:rPr lang="ru-RU" sz="3200" smtClean="0">
                <a:solidFill>
                  <a:srgbClr val="002060"/>
                </a:solidFill>
                <a:latin typeface="Georgia" panose="02040502050405020303" pitchFamily="18" charset="0"/>
              </a:rPr>
              <a:t>.(</a:t>
            </a:r>
            <a:r>
              <a:rPr lang="ru-RU" sz="3200">
                <a:solidFill>
                  <a:srgbClr val="002060"/>
                </a:solidFill>
                <a:latin typeface="Georgia" panose="02040502050405020303" pitchFamily="18" charset="0"/>
              </a:rPr>
              <a:t>Пушкин) </a:t>
            </a:r>
          </a:p>
        </p:txBody>
      </p:sp>
    </p:spTree>
    <p:extLst>
      <p:ext uri="{BB962C8B-B14F-4D97-AF65-F5344CB8AC3E}">
        <p14:creationId xmlns:p14="http://schemas.microsoft.com/office/powerpoint/2010/main" val="158312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86210"/>
          </a:xfrm>
        </p:spPr>
        <p:txBody>
          <a:bodyPr>
            <a:normAutofit/>
          </a:bodyPr>
          <a:lstStyle/>
          <a:p>
            <a:pPr algn="l"/>
            <a:r>
              <a:rPr lang="ru-RU" b="1" smtClean="0">
                <a:latin typeface="Georgia" panose="02040502050405020303" pitchFamily="18" charset="0"/>
              </a:rPr>
              <a:t>  </a:t>
            </a: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Сравнение</a:t>
            </a:r>
            <a:r>
              <a:rPr lang="ru-RU" smtClean="0">
                <a:latin typeface="Georgia" panose="02040502050405020303" pitchFamily="18" charset="0"/>
              </a:rPr>
              <a:t>- </a:t>
            </a:r>
            <a:r>
              <a:rPr lang="ru-RU" sz="3100" smtClean="0">
                <a:latin typeface="Georgia" panose="02040502050405020303" pitchFamily="18" charset="0"/>
              </a:rPr>
              <a:t>троп, в котором происходит уподобление одного предмета, явления другому по какому-либо  признаку.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585" y="2564904"/>
            <a:ext cx="8568952" cy="19442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    </a:t>
            </a:r>
            <a:r>
              <a:rPr lang="ru-RU" sz="4100" smtClean="0">
                <a:solidFill>
                  <a:srgbClr val="002060"/>
                </a:solidFill>
                <a:latin typeface="Georgia" panose="02040502050405020303" pitchFamily="18" charset="0"/>
              </a:rPr>
              <a:t>И стройных жниц короткие подолы, </a:t>
            </a:r>
          </a:p>
          <a:p>
            <a:pPr marL="0" indent="0">
              <a:buNone/>
            </a:pPr>
            <a:r>
              <a:rPr lang="ru-RU" sz="4100" b="1" smtClean="0">
                <a:solidFill>
                  <a:srgbClr val="C00000"/>
                </a:solidFill>
                <a:latin typeface="Georgia" panose="02040502050405020303" pitchFamily="18" charset="0"/>
              </a:rPr>
              <a:t>Как флаги в праздник</a:t>
            </a:r>
            <a:r>
              <a:rPr lang="ru-RU" sz="4100" smtClean="0">
                <a:solidFill>
                  <a:srgbClr val="002060"/>
                </a:solidFill>
                <a:latin typeface="Georgia" panose="02040502050405020303" pitchFamily="18" charset="0"/>
              </a:rPr>
              <a:t>, по ветру летят.</a:t>
            </a:r>
          </a:p>
          <a:p>
            <a:pPr marL="0" indent="0">
              <a:buNone/>
            </a:pPr>
            <a:r>
              <a:rPr lang="ru-RU" sz="4100" smtClean="0">
                <a:solidFill>
                  <a:srgbClr val="002060"/>
                </a:solidFill>
                <a:latin typeface="Georgia" panose="02040502050405020303" pitchFamily="18" charset="0"/>
              </a:rPr>
              <a:t>(Ахматова)</a:t>
            </a:r>
          </a:p>
        </p:txBody>
      </p:sp>
      <p:sp>
        <p:nvSpPr>
          <p:cNvPr id="4" name="Объект 2"/>
          <p:cNvSpPr txBox="1"/>
          <p:nvPr/>
        </p:nvSpPr>
        <p:spPr>
          <a:xfrm>
            <a:off x="4644008" y="3717641"/>
            <a:ext cx="41456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>
              <a:buNone/>
            </a:pPr>
            <a:r>
              <a:rPr lang="ru-RU" sz="2800" smtClean="0">
                <a:latin typeface="Georgia" panose="02040502050405020303" pitchFamily="18" charset="0"/>
              </a:rPr>
              <a:t>Сравнение может быть выражено  сущ-ным в Тв.п: В голове его </a:t>
            </a:r>
            <a:r>
              <a:rPr lang="ru-RU" sz="2800" b="1" smtClean="0">
                <a:latin typeface="Georgia" panose="02040502050405020303" pitchFamily="18" charset="0"/>
              </a:rPr>
              <a:t>молнией</a:t>
            </a:r>
            <a:r>
              <a:rPr lang="ru-RU" sz="2800" smtClean="0">
                <a:latin typeface="Georgia" panose="02040502050405020303" pitchFamily="18" charset="0"/>
              </a:rPr>
              <a:t> пронеслась мысль. (=как молния)</a:t>
            </a:r>
            <a:endParaRPr lang="ru-RU" sz="2800"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725144"/>
            <a:ext cx="2231329" cy="1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14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302359"/>
            <a:ext cx="79208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</a:rPr>
              <a:t>Задание 26</a:t>
            </a:r>
          </a:p>
          <a:p>
            <a:r>
              <a:rPr lang="ru-RU"/>
              <a:t>«В тексте Ю.М. Нагибина рассказывается о судьбе поколения, юность</a:t>
            </a:r>
          </a:p>
          <a:p>
            <a:r>
              <a:rPr lang="ru-RU"/>
              <a:t>которого совпала с войной. Надежды выпускников на счастливое будущее</a:t>
            </a:r>
          </a:p>
          <a:p>
            <a:r>
              <a:rPr lang="ru-RU"/>
              <a:t>автору помогают передать художественные средства, среди которых троп ‒</a:t>
            </a:r>
          </a:p>
          <a:p>
            <a:r>
              <a:rPr lang="ru-RU"/>
              <a:t>(А)_______ («словно страшась выйти из школьных </a:t>
            </a:r>
            <a:r>
              <a:rPr lang="ru-RU" smtClean="0"/>
              <a:t>стен в </a:t>
            </a:r>
            <a:r>
              <a:rPr lang="ru-RU"/>
              <a:t>мир, ставший бесконечным» в предложении 3, «будто этот день застал нас</a:t>
            </a:r>
          </a:p>
          <a:p>
            <a:r>
              <a:rPr lang="ru-RU"/>
              <a:t>врасплох» в предложении 4) и синтаксическое средство ‒ (Б)________</a:t>
            </a:r>
          </a:p>
          <a:p>
            <a:r>
              <a:rPr lang="ru-RU"/>
              <a:t>(«недоговорено, недожито, не исчерпано» в предложении 4). Грусть</a:t>
            </a:r>
          </a:p>
          <a:p>
            <a:r>
              <a:rPr lang="ru-RU"/>
              <a:t>и сожаление рассказчика о неосуществлённых возможностях передают</a:t>
            </a:r>
          </a:p>
          <a:p>
            <a:r>
              <a:rPr lang="ru-RU"/>
              <a:t>тропы: (В)________ («</a:t>
            </a:r>
            <a:r>
              <a:rPr lang="ru-RU" i="1"/>
              <a:t>досадной и грустной </a:t>
            </a:r>
            <a:r>
              <a:rPr lang="ru-RU"/>
              <a:t>утраты» в предложении 35,</a:t>
            </a:r>
          </a:p>
          <a:p>
            <a:r>
              <a:rPr lang="ru-RU"/>
              <a:t>«</a:t>
            </a:r>
            <a:r>
              <a:rPr lang="ru-RU" i="1"/>
              <a:t>острое, щемящее </a:t>
            </a:r>
            <a:r>
              <a:rPr lang="ru-RU"/>
              <a:t>беспокойство» в предложении 42) и (Г)________</a:t>
            </a:r>
          </a:p>
          <a:p>
            <a:r>
              <a:rPr lang="ru-RU"/>
              <a:t>(«слепоту своей юношеской души» в предложении 45)».</a:t>
            </a:r>
          </a:p>
          <a:p>
            <a:r>
              <a:rPr lang="ru-RU" b="1"/>
              <a:t>Список терминов:</a:t>
            </a:r>
          </a:p>
          <a:p>
            <a:r>
              <a:rPr lang="ru-RU" smtClean="0"/>
              <a:t>1)эпитет</a:t>
            </a:r>
            <a:endParaRPr lang="ru-RU"/>
          </a:p>
          <a:p>
            <a:r>
              <a:rPr lang="ru-RU" smtClean="0"/>
              <a:t>2)сравнение</a:t>
            </a:r>
            <a:endParaRPr lang="ru-RU"/>
          </a:p>
          <a:p>
            <a:r>
              <a:rPr lang="ru-RU" smtClean="0"/>
              <a:t>3)лексический </a:t>
            </a:r>
            <a:r>
              <a:rPr lang="ru-RU"/>
              <a:t>повтор</a:t>
            </a:r>
          </a:p>
          <a:p>
            <a:r>
              <a:rPr lang="ru-RU" smtClean="0"/>
              <a:t>4)фразеологизм</a:t>
            </a:r>
            <a:endParaRPr lang="ru-RU"/>
          </a:p>
          <a:p>
            <a:r>
              <a:rPr lang="ru-RU" smtClean="0"/>
              <a:t>5)ряд </a:t>
            </a:r>
            <a:r>
              <a:rPr lang="ru-RU"/>
              <a:t>однородных членов предложения</a:t>
            </a:r>
          </a:p>
          <a:p>
            <a:r>
              <a:rPr lang="ru-RU" smtClean="0"/>
              <a:t>6)анафора</a:t>
            </a:r>
            <a:endParaRPr lang="ru-RU"/>
          </a:p>
          <a:p>
            <a:r>
              <a:rPr lang="ru-RU" smtClean="0"/>
              <a:t>7)антонимы</a:t>
            </a:r>
            <a:endParaRPr lang="ru-RU"/>
          </a:p>
          <a:p>
            <a:r>
              <a:rPr lang="ru-RU" smtClean="0"/>
              <a:t>8)парцелляция</a:t>
            </a:r>
            <a:endParaRPr lang="ru-RU"/>
          </a:p>
          <a:p>
            <a:r>
              <a:rPr lang="ru-RU" smtClean="0"/>
              <a:t>9)метафора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010974"/>
      </p:ext>
    </p:extLst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648072"/>
          </a:xfrm>
        </p:spPr>
        <p:txBody>
          <a:bodyPr>
            <a:normAutofit fontScale="90000"/>
          </a:bodyPr>
          <a:lstStyle/>
          <a:p>
            <a:r>
              <a:rPr lang="ru-RU" sz="4000" b="1" smtClean="0">
                <a:solidFill>
                  <a:srgbClr val="002060"/>
                </a:solidFill>
                <a:latin typeface="Georgia" panose="02040502050405020303" pitchFamily="18" charset="0"/>
              </a:rPr>
              <a:t>Способы выражения сравнения</a:t>
            </a:r>
            <a:endParaRPr lang="ru-RU" sz="4000" b="1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300046"/>
              </p:ext>
            </p:extLst>
          </p:nvPr>
        </p:nvGraphicFramePr>
        <p:xfrm>
          <a:off x="323528" y="980728"/>
          <a:ext cx="8568952" cy="566928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1385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СРАВНИТЕЛЬНЫЙ ОБОРОТ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smtClean="0">
                          <a:latin typeface="Georgia" panose="02040502050405020303" pitchFamily="18" charset="0"/>
                        </a:rPr>
                        <a:t>Внизу</a:t>
                      </a:r>
                      <a:r>
                        <a:rPr lang="ru-RU" sz="2400" smtClean="0">
                          <a:latin typeface="Georgia" panose="02040502050405020303" pitchFamily="18" charset="0"/>
                        </a:rPr>
                        <a:t>, как зеркало стальное, </a:t>
                      </a:r>
                      <a:r>
                        <a:rPr lang="ru-RU" sz="2400" b="0" smtClean="0">
                          <a:latin typeface="Georgia" panose="02040502050405020303" pitchFamily="18" charset="0"/>
                        </a:rPr>
                        <a:t>Синеют озера струи. (Тютчев)</a:t>
                      </a:r>
                      <a:endParaRPr lang="ru-RU" sz="24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1385">
                <a:tc>
                  <a:txBody>
                    <a:bodyPr/>
                    <a:lstStyle/>
                    <a:p>
                      <a:r>
                        <a:rPr lang="ru-RU" sz="2800" b="1" smtClean="0">
                          <a:latin typeface="Georgia" panose="02040502050405020303" pitchFamily="18" charset="0"/>
                        </a:rPr>
                        <a:t>СРАВНИТЕЛЬНОЕ ПРИДАТОЧНОЕ</a:t>
                      </a:r>
                      <a:endParaRPr lang="ru-RU" sz="28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>
                          <a:latin typeface="Georgia" panose="02040502050405020303" pitchFamily="18" charset="0"/>
                        </a:rPr>
                        <a:t>Станет как-то</a:t>
                      </a:r>
                      <a:r>
                        <a:rPr lang="ru-RU" sz="2400" baseline="0" smtClean="0">
                          <a:latin typeface="Georgia" panose="02040502050405020303" pitchFamily="18" charset="0"/>
                        </a:rPr>
                        <a:t> радостно и больно, </a:t>
                      </a:r>
                      <a:r>
                        <a:rPr lang="ru-RU" sz="2400" b="1" i="1" baseline="0" smtClean="0">
                          <a:latin typeface="Georgia" panose="02040502050405020303" pitchFamily="18" charset="0"/>
                        </a:rPr>
                        <a:t>будто кто-то шепчет о любви</a:t>
                      </a:r>
                      <a:r>
                        <a:rPr lang="ru-RU" sz="2400" baseline="0" smtClean="0">
                          <a:latin typeface="Georgia" panose="02040502050405020303" pitchFamily="18" charset="0"/>
                        </a:rPr>
                        <a:t>. (Н.Рубцов)</a:t>
                      </a:r>
                      <a:endParaRPr lang="ru-RU" sz="24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663">
                <a:tc>
                  <a:txBody>
                    <a:bodyPr/>
                    <a:lstStyle/>
                    <a:p>
                      <a:r>
                        <a:rPr lang="ru-RU" sz="2800" b="1" smtClean="0">
                          <a:latin typeface="Georgia" panose="02040502050405020303" pitchFamily="18" charset="0"/>
                        </a:rPr>
                        <a:t>Существительное в творительном падеже</a:t>
                      </a:r>
                      <a:endParaRPr lang="ru-RU" sz="28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>
                          <a:latin typeface="Georgia" panose="02040502050405020303" pitchFamily="18" charset="0"/>
                        </a:rPr>
                        <a:t>Из перерубленной старой берёзы </a:t>
                      </a:r>
                      <a:r>
                        <a:rPr lang="ru-RU" sz="2400" b="1" smtClean="0">
                          <a:latin typeface="Georgia" panose="02040502050405020303" pitchFamily="18" charset="0"/>
                        </a:rPr>
                        <a:t>градом</a:t>
                      </a:r>
                      <a:r>
                        <a:rPr lang="ru-RU" sz="2400" smtClean="0">
                          <a:latin typeface="Georgia" panose="02040502050405020303" pitchFamily="18" charset="0"/>
                        </a:rPr>
                        <a:t> лилися прощальные слёзы. </a:t>
                      </a:r>
                      <a:endParaRPr lang="ru-RU" sz="24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663">
                <a:tc>
                  <a:txBody>
                    <a:bodyPr/>
                    <a:lstStyle/>
                    <a:p>
                      <a:r>
                        <a:rPr lang="ru-RU" sz="2800" b="1" smtClean="0">
                          <a:latin typeface="Georgia" panose="02040502050405020303" pitchFamily="18" charset="0"/>
                        </a:rPr>
                        <a:t>С помощью слов </a:t>
                      </a:r>
                      <a:r>
                        <a:rPr lang="ru-RU" sz="2800" b="1" i="1" smtClean="0">
                          <a:latin typeface="Georgia" panose="02040502050405020303" pitchFamily="18" charset="0"/>
                        </a:rPr>
                        <a:t>похож</a:t>
                      </a:r>
                      <a:r>
                        <a:rPr lang="ru-RU" sz="2800" b="1" smtClean="0"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ru-RU" sz="2800" b="1" i="1" smtClean="0">
                          <a:latin typeface="Georgia" panose="02040502050405020303" pitchFamily="18" charset="0"/>
                        </a:rPr>
                        <a:t>напоминает</a:t>
                      </a:r>
                      <a:endParaRPr lang="ru-RU" sz="2800" b="1" i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>
                          <a:latin typeface="Georgia" panose="02040502050405020303" pitchFamily="18" charset="0"/>
                        </a:rPr>
                        <a:t>Косач вытянул свою длинную шею и завёл долгую, похожую на журчание ручейка песню.</a:t>
                      </a:r>
                      <a:endParaRPr lang="ru-RU" sz="24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269899"/>
      </p:ext>
    </p:extLst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67545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Эпитет</a:t>
            </a:r>
            <a:r>
              <a:rPr lang="ru-RU" b="1" smtClean="0">
                <a:latin typeface="Georgia" panose="02040502050405020303" pitchFamily="18" charset="0"/>
              </a:rPr>
              <a:t> </a:t>
            </a:r>
            <a:r>
              <a:rPr lang="ru-RU" smtClean="0">
                <a:latin typeface="Georgia" panose="02040502050405020303" pitchFamily="18" charset="0"/>
              </a:rPr>
              <a:t>- </a:t>
            </a:r>
            <a:r>
              <a:rPr lang="ru-RU" sz="3600" smtClean="0">
                <a:latin typeface="Georgia" panose="02040502050405020303" pitchFamily="18" charset="0"/>
              </a:rPr>
              <a:t>образное определение, подчёркивающее наиболее существенный признак предмета или явления.</a:t>
            </a:r>
            <a:endParaRPr lang="ru-RU" sz="490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8280920" cy="3849291"/>
          </a:xfrm>
        </p:spPr>
        <p:txBody>
          <a:bodyPr/>
          <a:lstStyle/>
          <a:p>
            <a:pPr marL="0" indent="0">
              <a:buNone/>
            </a:pPr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    </a:t>
            </a:r>
            <a:r>
              <a:rPr lang="ru-RU" sz="3200" smtClean="0">
                <a:solidFill>
                  <a:srgbClr val="002060"/>
                </a:solidFill>
                <a:latin typeface="Georgia" panose="02040502050405020303" pitchFamily="18" charset="0"/>
              </a:rPr>
              <a:t>Только в спальне горели свечи   </a:t>
            </a:r>
            <a:r>
              <a:rPr lang="ru-RU" sz="3200" b="1" i="1" smtClean="0">
                <a:solidFill>
                  <a:srgbClr val="C00000"/>
                </a:solidFill>
                <a:latin typeface="Georgia" panose="02040502050405020303" pitchFamily="18" charset="0"/>
              </a:rPr>
              <a:t>равнодушно – жёлтым </a:t>
            </a:r>
            <a:r>
              <a:rPr lang="ru-RU" sz="3200" smtClean="0">
                <a:solidFill>
                  <a:srgbClr val="002060"/>
                </a:solidFill>
                <a:latin typeface="Georgia" panose="02040502050405020303" pitchFamily="18" charset="0"/>
              </a:rPr>
              <a:t>огнём. (Ахматова). 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Добрый</a:t>
            </a:r>
            <a:r>
              <a:rPr lang="ru-RU" sz="3200" b="1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ru-RU" sz="3200" smtClean="0">
                <a:solidFill>
                  <a:srgbClr val="002060"/>
                </a:solidFill>
                <a:latin typeface="Georgia" panose="02040502050405020303" pitchFamily="18" charset="0"/>
              </a:rPr>
              <a:t>ветер; 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робкое </a:t>
            </a:r>
            <a:r>
              <a:rPr lang="ru-RU" sz="3200" smtClean="0">
                <a:solidFill>
                  <a:srgbClr val="002060"/>
                </a:solidFill>
                <a:latin typeface="Georgia" panose="02040502050405020303" pitchFamily="18" charset="0"/>
              </a:rPr>
              <a:t>дыхание.</a:t>
            </a:r>
            <a:endParaRPr lang="ru-RU" sz="320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2"/>
          <p:cNvSpPr txBox="1"/>
          <p:nvPr/>
        </p:nvSpPr>
        <p:spPr>
          <a:xfrm>
            <a:off x="4644008" y="3789040"/>
            <a:ext cx="4073624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>
              <a:buNone/>
            </a:pPr>
            <a:r>
              <a:rPr lang="ru-RU" sz="2800" smtClean="0">
                <a:latin typeface="Georgia" panose="02040502050405020303" pitchFamily="18" charset="0"/>
              </a:rPr>
              <a:t>В задании 26 эпитеты обычно выделены курсивом: </a:t>
            </a:r>
            <a:r>
              <a:rPr lang="ru-RU" sz="2800" i="1" smtClean="0">
                <a:latin typeface="Georgia" panose="02040502050405020303" pitchFamily="18" charset="0"/>
              </a:rPr>
              <a:t>косматые</a:t>
            </a:r>
            <a:r>
              <a:rPr lang="ru-RU" sz="2800" smtClean="0">
                <a:latin typeface="Georgia" panose="02040502050405020303" pitchFamily="18" charset="0"/>
              </a:rPr>
              <a:t> тучи, </a:t>
            </a:r>
            <a:r>
              <a:rPr lang="ru-RU" sz="2800" i="1" smtClean="0">
                <a:latin typeface="Georgia" panose="02040502050405020303" pitchFamily="18" charset="0"/>
              </a:rPr>
              <a:t>серебряный</a:t>
            </a:r>
            <a:r>
              <a:rPr lang="ru-RU" sz="2800" smtClean="0">
                <a:latin typeface="Georgia" panose="02040502050405020303" pitchFamily="18" charset="0"/>
              </a:rPr>
              <a:t> иней</a:t>
            </a:r>
            <a:endParaRPr lang="ru-RU" sz="2800"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085184"/>
            <a:ext cx="2231329" cy="1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97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767498" y="1166454"/>
            <a:ext cx="5036750" cy="700271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mtClean="0">
                <a:latin typeface="Georgia" panose="02040502050405020303" pitchFamily="18" charset="0"/>
              </a:rPr>
              <a:t>Средства выразительности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3310" y="1890930"/>
            <a:ext cx="3877715" cy="45624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4" name="Объект 2"/>
          <p:cNvSpPr txBox="1"/>
          <p:nvPr/>
        </p:nvSpPr>
        <p:spPr>
          <a:xfrm>
            <a:off x="1763689" y="1142250"/>
            <a:ext cx="4891184" cy="748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500" b="1" smtClean="0">
                <a:solidFill>
                  <a:srgbClr val="002060"/>
                </a:solidFill>
                <a:latin typeface="Georgia" panose="02040502050405020303" pitchFamily="18" charset="0"/>
              </a:rPr>
              <a:t>Лексические средства</a:t>
            </a:r>
            <a:endParaRPr lang="ru-RU" b="1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бъект 6"/>
          <p:cNvSpPr txBox="1"/>
          <p:nvPr/>
        </p:nvSpPr>
        <p:spPr>
          <a:xfrm>
            <a:off x="423310" y="1967130"/>
            <a:ext cx="4248029" cy="45624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Синонимы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Антонимы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Омонимы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Паронимы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Общеупотребительная лексика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Фразеологизмы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Стилистически нейтральная лексика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Разговорная и просторечная лексика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Книжная лексика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9" name="Объект 6"/>
          <p:cNvSpPr txBox="1"/>
          <p:nvPr/>
        </p:nvSpPr>
        <p:spPr>
          <a:xfrm>
            <a:off x="522649" y="2043330"/>
            <a:ext cx="3877715" cy="45624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10" name="Объект 6"/>
          <p:cNvSpPr txBox="1"/>
          <p:nvPr/>
        </p:nvSpPr>
        <p:spPr>
          <a:xfrm>
            <a:off x="675049" y="2195730"/>
            <a:ext cx="3877715" cy="45624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11" name="Объект 6"/>
          <p:cNvSpPr txBox="1"/>
          <p:nvPr/>
        </p:nvSpPr>
        <p:spPr>
          <a:xfrm>
            <a:off x="4705164" y="1998217"/>
            <a:ext cx="4109979" cy="45624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Оценочная лексика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Устаревшая лексика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Диалектизмы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Неологизмы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Термины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Профессионализмы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Жаргонизмы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Заимствованные слова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Исконно русские слова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8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1" nodeType="click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27584" y="620688"/>
            <a:ext cx="7931224" cy="1656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Синонимы</a:t>
            </a:r>
            <a:r>
              <a:rPr lang="ru-RU" sz="280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800" smtClean="0">
                <a:latin typeface="Georgia" panose="02040502050405020303" pitchFamily="18" charset="0"/>
              </a:rPr>
              <a:t>– </a:t>
            </a:r>
            <a:r>
              <a:rPr lang="ru-RU" sz="2800">
                <a:latin typeface="Georgia" panose="02040502050405020303" pitchFamily="18" charset="0"/>
              </a:rPr>
              <a:t>это слова одной и той же части речи, различные по написанию, но близкие или тождественные по значению: </a:t>
            </a: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смелый – отважный - неустрашимый; путь – дорога; страшиться – пугаться.</a:t>
            </a:r>
            <a:endParaRPr lang="ru-RU" sz="2800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6"/>
          <p:cNvSpPr txBox="1"/>
          <p:nvPr/>
        </p:nvSpPr>
        <p:spPr>
          <a:xfrm>
            <a:off x="827584" y="3284984"/>
            <a:ext cx="8280920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Контекстные синонимы</a:t>
            </a:r>
            <a:r>
              <a:rPr lang="ru-RU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mtClean="0">
                <a:latin typeface="Georgia" panose="02040502050405020303" pitchFamily="18" charset="0"/>
              </a:rPr>
              <a:t>– слова, сближающиеся по значению только в определённом контексте: </a:t>
            </a:r>
            <a:r>
              <a:rPr lang="ru-RU" b="1" smtClean="0">
                <a:latin typeface="Georgia" panose="02040502050405020303" pitchFamily="18" charset="0"/>
              </a:rPr>
              <a:t>Всё то, что было сердцу мило, Уж </a:t>
            </a: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отцвело, отговорило, откуковало, отошло.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mtClean="0">
                <a:latin typeface="Georgia" panose="02040502050405020303" pitchFamily="18" charset="0"/>
              </a:rPr>
              <a:t>Вне контекста эти слова не являются синонимами. </a:t>
            </a:r>
            <a:endParaRPr lang="ru-RU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72427"/>
      </p:ext>
    </p:extLst>
  </p:cSld>
  <p:clrMapOvr>
    <a:masterClrMapping/>
  </p:clrMapOvr>
  <p:transition/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27584" y="692696"/>
            <a:ext cx="7416824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Антонимы</a:t>
            </a:r>
            <a:r>
              <a:rPr lang="ru-RU" sz="320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3200" smtClean="0">
                <a:latin typeface="Georgia" panose="02040502050405020303" pitchFamily="18" charset="0"/>
              </a:rPr>
              <a:t>– </a:t>
            </a:r>
            <a:r>
              <a:rPr lang="ru-RU" sz="3200">
                <a:latin typeface="Georgia" panose="02040502050405020303" pitchFamily="18" charset="0"/>
              </a:rPr>
              <a:t>это слова одной и той же части речи, противоположные по смысл: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истина – ложь; близко - далеко.</a:t>
            </a:r>
            <a:endParaRPr lang="ru-RU" sz="3200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6"/>
          <p:cNvSpPr txBox="1"/>
          <p:nvPr/>
        </p:nvSpPr>
        <p:spPr>
          <a:xfrm>
            <a:off x="683568" y="2852936"/>
            <a:ext cx="7776864" cy="3528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Контекстные антонимы</a:t>
            </a:r>
            <a:r>
              <a:rPr lang="ru-RU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mtClean="0">
                <a:latin typeface="Georgia" panose="02040502050405020303" pitchFamily="18" charset="0"/>
              </a:rPr>
              <a:t>– слова, приобретающие противоположные значения только в определённом контексте: </a:t>
            </a:r>
            <a:r>
              <a:rPr lang="ru-RU" b="1" smtClean="0">
                <a:latin typeface="Georgia" panose="02040502050405020303" pitchFamily="18" charset="0"/>
              </a:rPr>
              <a:t>Для вас </a:t>
            </a: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века</a:t>
            </a:r>
            <a:r>
              <a:rPr lang="ru-RU" b="1" smtClean="0">
                <a:solidFill>
                  <a:srgbClr val="002060"/>
                </a:solidFill>
                <a:latin typeface="Georgia" panose="02040502050405020303" pitchFamily="18" charset="0"/>
              </a:rPr>
              <a:t>, </a:t>
            </a:r>
            <a:r>
              <a:rPr lang="ru-RU" b="1" smtClean="0">
                <a:latin typeface="Georgia" panose="02040502050405020303" pitchFamily="18" charset="0"/>
              </a:rPr>
              <a:t>для нас единый </a:t>
            </a: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час</a:t>
            </a:r>
            <a:r>
              <a:rPr lang="ru-RU" b="1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mtClean="0">
                <a:latin typeface="Georgia" panose="02040502050405020303" pitchFamily="18" charset="0"/>
              </a:rPr>
              <a:t>Вне контекста эти слова не являются антонимами. </a:t>
            </a:r>
            <a:endParaRPr lang="ru-RU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95623"/>
      </p:ext>
    </p:extLst>
  </p:cSld>
  <p:clrMapOvr>
    <a:masterClrMapping/>
  </p:clrMapOvr>
  <p:transition/>
  <p:timing/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99592" y="764704"/>
            <a:ext cx="7920880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Омонимы</a:t>
            </a:r>
            <a:r>
              <a:rPr lang="ru-RU" sz="3200" smtClean="0">
                <a:latin typeface="Georgia" panose="02040502050405020303" pitchFamily="18" charset="0"/>
              </a:rPr>
              <a:t> – слова разные по значению, но одинаковые по звучанию и написанию :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коса¹ – причёска, коса²– отмель, коса³  - сельскохозяйственное орудие.</a:t>
            </a:r>
            <a:endParaRPr lang="ru-RU" sz="3200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6"/>
          <p:cNvSpPr txBox="1"/>
          <p:nvPr/>
        </p:nvSpPr>
        <p:spPr>
          <a:xfrm>
            <a:off x="755576" y="3861048"/>
            <a:ext cx="7776864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mtClean="0">
                <a:latin typeface="Georgia" panose="02040502050405020303" pitchFamily="18" charset="0"/>
              </a:rPr>
              <a:t>Омонимы часто используются для создания каламбуров: </a:t>
            </a:r>
            <a:r>
              <a:rPr lang="ru-RU" b="1" smtClean="0">
                <a:latin typeface="Georgia" panose="02040502050405020303" pitchFamily="18" charset="0"/>
              </a:rPr>
              <a:t>Каков </a:t>
            </a: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ни есть, </a:t>
            </a:r>
            <a:r>
              <a:rPr lang="ru-RU" b="1" smtClean="0">
                <a:latin typeface="Georgia" panose="02040502050405020303" pitchFamily="18" charset="0"/>
              </a:rPr>
              <a:t>а хочет </a:t>
            </a: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есть</a:t>
            </a:r>
            <a:r>
              <a:rPr lang="ru-RU" b="1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3418753"/>
      </p:ext>
    </p:extLst>
  </p:cSld>
  <p:clrMapOvr>
    <a:masterClrMapping/>
  </p:clrMapOvr>
  <p:transition/>
  <p:timing/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99592" y="764704"/>
            <a:ext cx="7920880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>
                <a:solidFill>
                  <a:srgbClr val="C00000"/>
                </a:solidFill>
                <a:latin typeface="Georgia" panose="02040502050405020303" pitchFamily="18" charset="0"/>
              </a:rPr>
              <a:t>Паронимы </a:t>
            </a:r>
            <a:r>
              <a:rPr lang="ru-RU" sz="3600">
                <a:solidFill>
                  <a:schemeClr val="tx1"/>
                </a:solidFill>
                <a:latin typeface="Georgia" panose="02040502050405020303" pitchFamily="18" charset="0"/>
              </a:rPr>
              <a:t>– это слова, сходные по написанию и звучанию, но имеющие различное значение</a:t>
            </a:r>
            <a:r>
              <a:rPr lang="ru-RU" sz="3600" smtClean="0">
                <a:latin typeface="Georgia" panose="02040502050405020303" pitchFamily="18" charset="0"/>
              </a:rPr>
              <a:t>: </a:t>
            </a:r>
            <a:r>
              <a:rPr lang="ru-RU" sz="3600" b="1" smtClean="0">
                <a:solidFill>
                  <a:srgbClr val="C00000"/>
                </a:solidFill>
                <a:latin typeface="Georgia" panose="02040502050405020303" pitchFamily="18" charset="0"/>
              </a:rPr>
              <a:t>великий- </a:t>
            </a:r>
            <a:r>
              <a:rPr lang="ru-RU" sz="3600" b="1">
                <a:solidFill>
                  <a:srgbClr val="C00000"/>
                </a:solidFill>
                <a:latin typeface="Georgia" panose="02040502050405020303" pitchFamily="18" charset="0"/>
              </a:rPr>
              <a:t>величественный, эффектный- </a:t>
            </a:r>
            <a:r>
              <a:rPr lang="ru-RU" sz="3600" b="1" smtClean="0">
                <a:solidFill>
                  <a:srgbClr val="C00000"/>
                </a:solidFill>
                <a:latin typeface="Georgia" panose="02040502050405020303" pitchFamily="18" charset="0"/>
              </a:rPr>
              <a:t>эффективный.</a:t>
            </a:r>
            <a:endParaRPr lang="ru-RU" sz="3600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725144"/>
            <a:ext cx="2231329" cy="1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99394"/>
      </p:ext>
    </p:extLst>
  </p:cSld>
  <p:clrMapOvr>
    <a:masterClrMapping/>
  </p:clrMapOvr>
  <p:transition/>
  <p:timing/>
</p:sld>
</file>

<file path=ppt/slides/slide3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99592" y="764704"/>
            <a:ext cx="7920880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>
                <a:solidFill>
                  <a:srgbClr val="C00000"/>
                </a:solidFill>
                <a:latin typeface="Georgia" panose="02040502050405020303" pitchFamily="18" charset="0"/>
              </a:rPr>
              <a:t>Общеупотребительные слова - </a:t>
            </a:r>
            <a:r>
              <a:rPr lang="ru-RU" sz="3600">
                <a:solidFill>
                  <a:schemeClr val="tx1"/>
                </a:solidFill>
                <a:latin typeface="Georgia" panose="02040502050405020303" pitchFamily="18" charset="0"/>
              </a:rPr>
              <a:t>это слова, значение которых известно всему народу, всем носителям данного  </a:t>
            </a:r>
            <a:r>
              <a:rPr lang="ru-RU" sz="3600" smtClean="0">
                <a:solidFill>
                  <a:schemeClr val="tx1"/>
                </a:solidFill>
                <a:latin typeface="Georgia" panose="02040502050405020303" pitchFamily="18" charset="0"/>
              </a:rPr>
              <a:t>языка: </a:t>
            </a:r>
            <a:r>
              <a:rPr lang="ru-RU" sz="3600" b="1" smtClean="0">
                <a:solidFill>
                  <a:srgbClr val="C00000"/>
                </a:solidFill>
                <a:latin typeface="Georgia" panose="02040502050405020303" pitchFamily="18" charset="0"/>
              </a:rPr>
              <a:t>небо</a:t>
            </a:r>
            <a:r>
              <a:rPr lang="ru-RU" sz="3600" b="1">
                <a:solidFill>
                  <a:srgbClr val="C00000"/>
                </a:solidFill>
                <a:latin typeface="Georgia" panose="02040502050405020303" pitchFamily="18" charset="0"/>
              </a:rPr>
              <a:t>, школа, синий, ходить, красиво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725144"/>
            <a:ext cx="2231329" cy="1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26930"/>
      </p:ext>
    </p:extLst>
  </p:cSld>
  <p:clrMapOvr>
    <a:masterClrMapping/>
  </p:clrMapOvr>
  <p:transition/>
  <p:timing/>
</p:sld>
</file>

<file path=ppt/slides/slide3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71600" y="548680"/>
            <a:ext cx="7416824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Диалектизмы</a:t>
            </a:r>
            <a:r>
              <a:rPr lang="ru-RU" sz="2800" b="1" smtClean="0">
                <a:latin typeface="Georgia" panose="02040502050405020303" pitchFamily="18" charset="0"/>
              </a:rPr>
              <a:t> </a:t>
            </a:r>
            <a:r>
              <a:rPr lang="ru-RU" sz="2800" smtClean="0">
                <a:latin typeface="Georgia" panose="02040502050405020303" pitchFamily="18" charset="0"/>
              </a:rPr>
              <a:t>–слова, употребляемые только жителями определённой местности: </a:t>
            </a:r>
            <a:r>
              <a:rPr lang="ru-RU" sz="2800" b="1" err="1" smtClean="0">
                <a:solidFill>
                  <a:srgbClr val="C00000"/>
                </a:solidFill>
                <a:latin typeface="Georgia" panose="02040502050405020303" pitchFamily="18" charset="0"/>
              </a:rPr>
              <a:t>жердёлы (абрикосы), балка (овраг), кочет (петух).</a:t>
            </a:r>
            <a:endParaRPr lang="ru-RU" sz="2800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/>
          <p:nvPr/>
        </p:nvSpPr>
        <p:spPr>
          <a:xfrm>
            <a:off x="4667772" y="3429000"/>
            <a:ext cx="4145632" cy="3168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 algn="ctr">
              <a:buNone/>
            </a:pPr>
            <a:r>
              <a:rPr lang="ru-RU" sz="2800" smtClean="0">
                <a:latin typeface="Georgia" panose="02040502050405020303" pitchFamily="18" charset="0"/>
              </a:rPr>
              <a:t>Диалектные слова передают колорит определённой местности, являются средством речевой характеристики героев.</a:t>
            </a:r>
            <a:endParaRPr lang="ru-RU" sz="2800"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725144"/>
            <a:ext cx="2066723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380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47446" y="692696"/>
            <a:ext cx="7128792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Профессионализмы </a:t>
            </a:r>
            <a:r>
              <a:rPr lang="ru-RU" sz="3200" smtClean="0">
                <a:latin typeface="Georgia" panose="02040502050405020303" pitchFamily="18" charset="0"/>
              </a:rPr>
              <a:t>– </a:t>
            </a:r>
            <a:r>
              <a:rPr lang="ru-RU" sz="3200">
                <a:latin typeface="Georgia" panose="02040502050405020303" pitchFamily="18" charset="0"/>
              </a:rPr>
              <a:t>слова, употребляющиеся только в определенной профессиональной </a:t>
            </a:r>
            <a:r>
              <a:rPr lang="ru-RU" sz="3200" smtClean="0">
                <a:latin typeface="Georgia" panose="02040502050405020303" pitchFamily="18" charset="0"/>
              </a:rPr>
              <a:t>среде: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кардиограмма, пинцет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(медицинская терминология), штурвал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, каюта (морская терминология).</a:t>
            </a:r>
            <a:endParaRPr lang="ru-RU" sz="320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3717032"/>
            <a:ext cx="1499746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602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548680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</a:rPr>
              <a:t>Задание 26</a:t>
            </a:r>
          </a:p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899708"/>
              </p:ext>
            </p:extLst>
          </p:nvPr>
        </p:nvGraphicFramePr>
        <p:xfrm>
          <a:off x="1547664" y="2348880"/>
          <a:ext cx="6096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54810848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17312830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48459947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768130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smtClean="0"/>
                        <a:t>А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smtClean="0"/>
                        <a:t>Б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smtClean="0"/>
                        <a:t>В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smtClean="0"/>
                        <a:t>Г</a:t>
                      </a:r>
                      <a:endParaRPr lang="ru-RU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904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smtClean="0"/>
                        <a:t>2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smtClean="0"/>
                        <a:t>5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smtClean="0"/>
                        <a:t>1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smtClean="0"/>
                        <a:t>9</a:t>
                      </a:r>
                      <a:endParaRPr lang="ru-RU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02001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4653136"/>
            <a:ext cx="2231329" cy="1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401821"/>
      </p:ext>
    </p:extLst>
  </p:cSld>
  <p:clrMapOvr>
    <a:masterClrMapping/>
  </p:clrMapOvr>
  <p:transition/>
  <p:timing/>
</p:sld>
</file>

<file path=ppt/slides/slide4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71600" y="764704"/>
            <a:ext cx="7128792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Термины 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- </a:t>
            </a:r>
            <a:r>
              <a:rPr lang="ru-RU" sz="3200">
                <a:solidFill>
                  <a:schemeClr val="tx1"/>
                </a:solidFill>
                <a:latin typeface="Georgia" panose="02040502050405020303" pitchFamily="18" charset="0"/>
              </a:rPr>
              <a:t>слова, обозначающие специальные понятия в науке, технике: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суффикс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, метафора, гипотенуза.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3429000"/>
            <a:ext cx="1499746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74037"/>
      </p:ext>
    </p:extLst>
  </p:cSld>
  <p:clrMapOvr>
    <a:masterClrMapping/>
  </p:clrMapOvr>
  <p:transition/>
  <p:timing/>
</p:sld>
</file>

<file path=ppt/slides/slide4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43608" y="836712"/>
            <a:ext cx="7416824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Жаргонизмы (сленг)</a:t>
            </a:r>
            <a:r>
              <a:rPr lang="ru-RU" sz="3200" b="1" smtClean="0">
                <a:latin typeface="Georgia" panose="02040502050405020303" pitchFamily="18" charset="0"/>
              </a:rPr>
              <a:t> </a:t>
            </a:r>
            <a:r>
              <a:rPr lang="ru-RU" sz="3200">
                <a:latin typeface="Georgia" panose="02040502050405020303" pitchFamily="18" charset="0"/>
              </a:rPr>
              <a:t>–речь социальной </a:t>
            </a:r>
            <a:r>
              <a:rPr lang="ru-RU" sz="3200" smtClean="0">
                <a:latin typeface="Georgia" panose="02040502050405020303" pitchFamily="18" charset="0"/>
              </a:rPr>
              <a:t>или возрастной группы</a:t>
            </a:r>
            <a:r>
              <a:rPr lang="ru-RU" sz="3200">
                <a:latin typeface="Georgia" panose="02040502050405020303" pitchFamily="18" charset="0"/>
              </a:rPr>
              <a:t>, отличная от общего </a:t>
            </a:r>
            <a:r>
              <a:rPr lang="ru-RU" sz="3200" smtClean="0">
                <a:latin typeface="Georgia" panose="02040502050405020303" pitchFamily="18" charset="0"/>
              </a:rPr>
              <a:t>языка: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предки (родители), 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хвост (несданный экзамен/слежка),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общага (общежитие) 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725144"/>
            <a:ext cx="2066723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09714"/>
      </p:ext>
    </p:extLst>
  </p:cSld>
  <p:clrMapOvr>
    <a:masterClrMapping/>
  </p:clrMapOvr>
  <p:transition/>
  <p:timing/>
</p:sld>
</file>

<file path=ppt/slides/slide4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Georgia" panose="02040502050405020303" pitchFamily="18" charset="0"/>
              </a:rPr>
              <a:t>Устаревшая лексика</a:t>
            </a:r>
            <a:endParaRPr lang="ru-RU" b="1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Архаизмы </a:t>
            </a:r>
            <a:r>
              <a:rPr lang="ru-RU" sz="2800" smtClean="0">
                <a:latin typeface="Georgia" panose="02040502050405020303" pitchFamily="18" charset="0"/>
              </a:rPr>
              <a:t>– устаревшие  слова, заменённые в современном языке синонимами: </a:t>
            </a: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ежели (если), лепота (красота), очи (глаза).</a:t>
            </a:r>
            <a:endParaRPr lang="ru-RU" sz="2800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6"/>
          <p:cNvSpPr txBox="1"/>
          <p:nvPr/>
        </p:nvSpPr>
        <p:spPr>
          <a:xfrm>
            <a:off x="481009" y="3429000"/>
            <a:ext cx="8123439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Историзмы</a:t>
            </a:r>
            <a:r>
              <a:rPr lang="ru-RU" sz="2800" b="1" smtClean="0">
                <a:latin typeface="Georgia" panose="02040502050405020303" pitchFamily="18" charset="0"/>
              </a:rPr>
              <a:t> </a:t>
            </a:r>
            <a:r>
              <a:rPr lang="ru-RU" sz="2800" smtClean="0">
                <a:latin typeface="Georgia" panose="02040502050405020303" pitchFamily="18" charset="0"/>
              </a:rPr>
              <a:t>– устаревшие  слова, вышедшие из употребления в связи с исчезновением предметов или явлений (нет замены в современном языке): </a:t>
            </a: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боярин, стольник, алтын, волость.</a:t>
            </a:r>
            <a:endParaRPr lang="ru-RU" sz="2800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538965"/>
      </p:ext>
    </p:extLst>
  </p:cSld>
  <p:clrMapOvr>
    <a:masterClrMapping/>
  </p:clrMapOvr>
  <p:transition/>
  <p:timing/>
</p:sld>
</file>

<file path=ppt/slides/slide4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83614" y="548680"/>
            <a:ext cx="7532802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Неологизмы</a:t>
            </a:r>
            <a:r>
              <a:rPr lang="ru-RU" sz="2800" b="1" smtClean="0">
                <a:latin typeface="Georgia" panose="02040502050405020303" pitchFamily="18" charset="0"/>
              </a:rPr>
              <a:t> </a:t>
            </a:r>
            <a:r>
              <a:rPr lang="ru-RU" sz="2800" smtClean="0">
                <a:latin typeface="Georgia" panose="02040502050405020303" pitchFamily="18" charset="0"/>
              </a:rPr>
              <a:t>–новые слова, недавно появившиеся в  языке: </a:t>
            </a:r>
            <a:r>
              <a:rPr lang="ru-RU" sz="2800" b="1" err="1" smtClean="0">
                <a:solidFill>
                  <a:srgbClr val="C00000"/>
                </a:solidFill>
                <a:latin typeface="Georgia" panose="02040502050405020303" pitchFamily="18" charset="0"/>
              </a:rPr>
              <a:t>лифтинг (подтяжка), кастинг (отбор).</a:t>
            </a:r>
            <a:endParaRPr lang="ru-RU" sz="2800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6"/>
          <p:cNvSpPr txBox="1"/>
          <p:nvPr/>
        </p:nvSpPr>
        <p:spPr>
          <a:xfrm>
            <a:off x="467544" y="2420888"/>
            <a:ext cx="475252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C00000"/>
                </a:solidFill>
                <a:latin typeface="Georgia" panose="02040502050405020303" pitchFamily="18" charset="0"/>
              </a:rPr>
              <a:t>Авторские неологизмы </a:t>
            </a:r>
            <a:r>
              <a:rPr lang="ru-RU" smtClean="0">
                <a:latin typeface="Georgia" panose="02040502050405020303" pitchFamily="18" charset="0"/>
              </a:rPr>
              <a:t>– слова, образованные писателями по существующим в языке словообразовательным моделям и употреблённые лишь однажды: </a:t>
            </a:r>
            <a:r>
              <a:rPr lang="ru-RU" b="1" smtClean="0">
                <a:latin typeface="Georgia" panose="02040502050405020303" pitchFamily="18" charset="0"/>
              </a:rPr>
              <a:t>Я пленён, я очарован, словом </a:t>
            </a:r>
            <a:r>
              <a:rPr lang="ru-RU" b="1" smtClean="0">
                <a:solidFill>
                  <a:srgbClr val="002060"/>
                </a:solidFill>
                <a:latin typeface="Georgia" panose="02040502050405020303" pitchFamily="18" charset="0"/>
              </a:rPr>
              <a:t>– я </a:t>
            </a:r>
            <a:r>
              <a:rPr lang="ru-RU" b="1" err="1" smtClean="0">
                <a:solidFill>
                  <a:srgbClr val="C00000"/>
                </a:solidFill>
                <a:latin typeface="Georgia" panose="02040502050405020303" pitchFamily="18" charset="0"/>
              </a:rPr>
              <a:t>огончарован!</a:t>
            </a:r>
            <a:endParaRPr lang="ru-RU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бъект 2"/>
          <p:cNvSpPr txBox="1"/>
          <p:nvPr/>
        </p:nvSpPr>
        <p:spPr>
          <a:xfrm>
            <a:off x="5220072" y="3933056"/>
            <a:ext cx="3713584" cy="26642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 algn="ctr">
              <a:buNone/>
            </a:pPr>
            <a:r>
              <a:rPr lang="ru-RU" sz="2800" smtClean="0">
                <a:latin typeface="Georgia" panose="02040502050405020303" pitchFamily="18" charset="0"/>
              </a:rPr>
              <a:t>Устаревшие и новые слова воссоздают колорит определённой эпохи; придают речи различные оттенки ( торжественный, иронический, патетический и т.д).</a:t>
            </a:r>
            <a:endParaRPr lang="ru-RU" sz="28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9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16778" y="764704"/>
            <a:ext cx="7497633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>
                <a:solidFill>
                  <a:srgbClr val="C00000"/>
                </a:solidFill>
                <a:latin typeface="Georgia" panose="02040502050405020303" pitchFamily="18" charset="0"/>
              </a:rPr>
              <a:t>Исконно русские слова </a:t>
            </a:r>
            <a:r>
              <a:rPr lang="ru-RU" sz="3600">
                <a:solidFill>
                  <a:schemeClr val="tx1"/>
                </a:solidFill>
                <a:latin typeface="Georgia" panose="02040502050405020303" pitchFamily="18" charset="0"/>
              </a:rPr>
              <a:t>– слова, возникшие в древности у восточных славян, </a:t>
            </a:r>
            <a:r>
              <a:rPr lang="ru-RU" sz="3600" smtClean="0">
                <a:solidFill>
                  <a:schemeClr val="tx1"/>
                </a:solidFill>
                <a:latin typeface="Georgia" panose="02040502050405020303" pitchFamily="18" charset="0"/>
              </a:rPr>
              <a:t>старославянизмы: </a:t>
            </a:r>
            <a:r>
              <a:rPr lang="ru-RU" sz="3600" b="1" smtClean="0">
                <a:solidFill>
                  <a:srgbClr val="C00000"/>
                </a:solidFill>
                <a:latin typeface="Georgia" panose="02040502050405020303" pitchFamily="18" charset="0"/>
              </a:rPr>
              <a:t>сладкий</a:t>
            </a:r>
            <a:r>
              <a:rPr lang="ru-RU" sz="3600" b="1">
                <a:solidFill>
                  <a:srgbClr val="C00000"/>
                </a:solidFill>
                <a:latin typeface="Georgia" panose="02040502050405020303" pitchFamily="18" charset="0"/>
              </a:rPr>
              <a:t>, враг, ведать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3861048"/>
            <a:ext cx="1499746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620753"/>
      </p:ext>
    </p:extLst>
  </p:cSld>
  <p:clrMapOvr>
    <a:masterClrMapping/>
  </p:clrMapOvr>
  <p:transition/>
  <p:timing/>
</p:sld>
</file>

<file path=ppt/slides/slide4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49615" y="332656"/>
            <a:ext cx="7128792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Заимствованные слова 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- </a:t>
            </a:r>
            <a:r>
              <a:rPr lang="ru-RU" sz="3200">
                <a:solidFill>
                  <a:schemeClr val="tx1"/>
                </a:solidFill>
                <a:latin typeface="Georgia" panose="02040502050405020303" pitchFamily="18" charset="0"/>
              </a:rPr>
              <a:t>слова, пришедшие в русский язык из других </a:t>
            </a:r>
            <a:r>
              <a:rPr lang="ru-RU" sz="3200" smtClean="0">
                <a:solidFill>
                  <a:schemeClr val="tx1"/>
                </a:solidFill>
                <a:latin typeface="Georgia" panose="02040502050405020303" pitchFamily="18" charset="0"/>
              </a:rPr>
              <a:t>языков</a:t>
            </a:r>
            <a:r>
              <a:rPr lang="ru-RU" sz="3200" smtClean="0">
                <a:latin typeface="Georgia" panose="02040502050405020303" pitchFamily="18" charset="0"/>
              </a:rPr>
              <a:t>: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латте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, вуаль, такси, ландшафт, либретто, соната, трюмо,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афиша.</a:t>
            </a:r>
            <a:endParaRPr lang="ru-RU" sz="320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9615" y="2924944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Варваризмы</a:t>
            </a:r>
            <a:r>
              <a:rPr lang="ru-RU" sz="3200">
                <a:latin typeface="Georgia" panose="02040502050405020303" pitchFamily="18" charset="0"/>
              </a:rPr>
              <a:t> – это иноязычные слова, вошедшие в русскую речь, но всегда воспринимаемые как чужеродные. Их часто используют для описания иностранного быта, этикета и т.д</a:t>
            </a:r>
            <a:r>
              <a:rPr lang="ru-RU" sz="3200" smtClean="0">
                <a:latin typeface="Georgia" panose="02040502050405020303" pitchFamily="18" charset="0"/>
              </a:rPr>
              <a:t>.: 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месье, бой-френд,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бизнес-вумен.</a:t>
            </a:r>
            <a:endParaRPr lang="ru-RU" sz="3200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39685"/>
      </p:ext>
    </p:extLst>
  </p:cSld>
  <p:clrMapOvr>
    <a:masterClrMapping/>
  </p:clrMapOvr>
  <p:transition/>
  <p:timing/>
</p:sld>
</file>

<file path=ppt/slides/slide4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71600" y="764704"/>
            <a:ext cx="7497633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Стилистически нейтральная лексика </a:t>
            </a:r>
            <a:r>
              <a:rPr lang="ru-RU" sz="3200">
                <a:solidFill>
                  <a:schemeClr val="tx1"/>
                </a:solidFill>
                <a:latin typeface="Georgia" panose="02040502050405020303" pitchFamily="18" charset="0"/>
              </a:rPr>
              <a:t>- это слова, не прикреплённые к определённому стилю речи 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(сравните: душистый - благовонный, доказательства- аргументы)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96" y="3944592"/>
            <a:ext cx="1499746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65714"/>
      </p:ext>
    </p:extLst>
  </p:cSld>
  <p:clrMapOvr>
    <a:masterClrMapping/>
  </p:clrMapOvr>
  <p:transition/>
  <p:timing/>
</p:sld>
</file>

<file path=ppt/slides/slide4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83568" y="620688"/>
            <a:ext cx="7776864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Книжная лексика</a:t>
            </a:r>
            <a:r>
              <a:rPr lang="ru-RU" sz="280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800" smtClean="0">
                <a:latin typeface="Georgia" panose="02040502050405020303" pitchFamily="18" charset="0"/>
              </a:rPr>
              <a:t>– слова, характерные для научной, художественной литературы, публицистики, официально- деловых документов; как правило, используются преимущественно в письменной речи: </a:t>
            </a: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прерогатива, констатировать, </a:t>
            </a:r>
            <a:r>
              <a:rPr lang="ru-RU" sz="2800" b="1">
                <a:solidFill>
                  <a:srgbClr val="C00000"/>
                </a:solidFill>
                <a:latin typeface="Georgia" panose="02040502050405020303" pitchFamily="18" charset="0"/>
              </a:rPr>
              <a:t>идентичный, исчислять, конъюктура.</a:t>
            </a:r>
          </a:p>
        </p:txBody>
      </p:sp>
      <p:sp>
        <p:nvSpPr>
          <p:cNvPr id="5" name="Объект 6"/>
          <p:cNvSpPr txBox="1"/>
          <p:nvPr/>
        </p:nvSpPr>
        <p:spPr>
          <a:xfrm>
            <a:off x="642165" y="3933056"/>
            <a:ext cx="8352928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Разговорная лексика</a:t>
            </a:r>
            <a:r>
              <a:rPr lang="ru-RU" sz="280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800" smtClean="0">
                <a:latin typeface="Georgia" panose="02040502050405020303" pitchFamily="18" charset="0"/>
              </a:rPr>
              <a:t>– слова, имеющие сниженную окраску, характерные для повседневной </a:t>
            </a:r>
            <a:r>
              <a:rPr lang="ru-RU" sz="2800">
                <a:latin typeface="Georgia" panose="02040502050405020303" pitchFamily="18" charset="0"/>
              </a:rPr>
              <a:t>обиходной </a:t>
            </a:r>
            <a:r>
              <a:rPr lang="ru-RU" sz="2800" smtClean="0">
                <a:latin typeface="Georgia" panose="02040502050405020303" pitchFamily="18" charset="0"/>
              </a:rPr>
              <a:t>речи: </a:t>
            </a: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девчушка, </a:t>
            </a:r>
            <a:r>
              <a:rPr lang="ru-RU" sz="2800" b="1">
                <a:solidFill>
                  <a:srgbClr val="C00000"/>
                </a:solidFill>
                <a:latin typeface="Georgia" panose="02040502050405020303" pitchFamily="18" charset="0"/>
              </a:rPr>
              <a:t>тараторить, хвастунишка, читалка, задира.</a:t>
            </a:r>
          </a:p>
        </p:txBody>
      </p:sp>
    </p:spTree>
    <p:extLst>
      <p:ext uri="{BB962C8B-B14F-4D97-AF65-F5344CB8AC3E}">
        <p14:creationId xmlns:p14="http://schemas.microsoft.com/office/powerpoint/2010/main" val="3974786207"/>
      </p:ext>
    </p:extLst>
  </p:cSld>
  <p:clrMapOvr>
    <a:masterClrMapping/>
  </p:clrMapOvr>
  <p:transition/>
  <p:timing/>
</p:sld>
</file>

<file path=ppt/slides/slide4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16778" y="764703"/>
            <a:ext cx="7497633" cy="29529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Просторечная лексика</a:t>
            </a:r>
            <a:r>
              <a:rPr lang="ru-RU" sz="280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800" smtClean="0">
                <a:latin typeface="Georgia" panose="02040502050405020303" pitchFamily="18" charset="0"/>
              </a:rPr>
              <a:t>–  </a:t>
            </a:r>
            <a:r>
              <a:rPr lang="ru-RU" sz="2800">
                <a:latin typeface="Georgia" panose="02040502050405020303" pitchFamily="18" charset="0"/>
              </a:rPr>
              <a:t>слова разговорной лексики, нарушающие  языковые и моральные нормы, грубые слова, вульгарная, бранная лексика, оскорбляющая </a:t>
            </a:r>
            <a:r>
              <a:rPr lang="ru-RU" sz="2800" smtClean="0">
                <a:latin typeface="Georgia" panose="02040502050405020303" pitchFamily="18" charset="0"/>
              </a:rPr>
              <a:t>человека: </a:t>
            </a:r>
            <a:r>
              <a:rPr lang="ru-RU" sz="2800" b="1" err="1">
                <a:solidFill>
                  <a:srgbClr val="C00000"/>
                </a:solidFill>
                <a:latin typeface="Georgia" panose="02040502050405020303" pitchFamily="18" charset="0"/>
              </a:rPr>
              <a:t>т</a:t>
            </a:r>
            <a:r>
              <a:rPr lang="ru-RU" sz="2800" b="1" err="1" smtClean="0">
                <a:solidFill>
                  <a:srgbClr val="C00000"/>
                </a:solidFill>
                <a:latin typeface="Georgia" panose="02040502050405020303" pitchFamily="18" charset="0"/>
              </a:rPr>
              <a:t>раНвай </a:t>
            </a:r>
            <a:r>
              <a:rPr lang="ru-RU" sz="2800" b="1">
                <a:solidFill>
                  <a:srgbClr val="C00000"/>
                </a:solidFill>
                <a:latin typeface="Georgia" panose="02040502050405020303" pitchFamily="18" charset="0"/>
              </a:rPr>
              <a:t>вместо траМвай, квАртал вместо </a:t>
            </a:r>
            <a:r>
              <a:rPr lang="ru-RU" sz="2800" b="1" err="1" smtClean="0">
                <a:solidFill>
                  <a:srgbClr val="C00000"/>
                </a:solidFill>
                <a:latin typeface="Georgia" panose="02040502050405020303" pitchFamily="18" charset="0"/>
              </a:rPr>
              <a:t>квартАл, рожа, дрыхнуть, пялиться.</a:t>
            </a:r>
            <a:endParaRPr lang="ru-RU" sz="2800" b="1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/>
          <p:nvPr/>
        </p:nvSpPr>
        <p:spPr>
          <a:xfrm>
            <a:off x="4644008" y="3717641"/>
            <a:ext cx="41456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 algn="ctr">
              <a:buNone/>
            </a:pPr>
            <a:r>
              <a:rPr lang="ru-RU" sz="2800" smtClean="0">
                <a:latin typeface="Georgia" panose="02040502050405020303" pitchFamily="18" charset="0"/>
              </a:rPr>
              <a:t>Стилистически окрашенная лексика используется как средство характеристики героев, выражения авторской оценки, придаёт речи экспрессивную окраску.</a:t>
            </a:r>
            <a:endParaRPr lang="ru-RU" sz="2800"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96" y="3944592"/>
            <a:ext cx="1499746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4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99592" y="836712"/>
            <a:ext cx="7497633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Эмоционально-экспрессивная лексика - </a:t>
            </a:r>
            <a:r>
              <a:rPr lang="ru-RU" sz="3200">
                <a:solidFill>
                  <a:schemeClr val="tx1"/>
                </a:solidFill>
                <a:latin typeface="Georgia" panose="02040502050405020303" pitchFamily="18" charset="0"/>
              </a:rPr>
              <a:t>это слова, при помощи которых выражается отношение к окружающим, явлениям, действиям,  позитивное  и негативное</a:t>
            </a:r>
            <a:r>
              <a:rPr lang="ru-RU" sz="3200" smtClean="0">
                <a:latin typeface="Georgia" panose="02040502050405020303" pitchFamily="18" charset="0"/>
              </a:rPr>
              <a:t>: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детина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, бабуля, солнышко, близехонько, </a:t>
            </a:r>
            <a:r>
              <a:rPr lang="ru-RU" sz="3200" b="1" smtClean="0">
                <a:solidFill>
                  <a:srgbClr val="C00000"/>
                </a:solidFill>
                <a:latin typeface="Georgia" panose="02040502050405020303" pitchFamily="18" charset="0"/>
              </a:rPr>
              <a:t>восхитительный</a:t>
            </a:r>
            <a:r>
              <a:rPr lang="ru-RU" sz="3200" b="1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3861048"/>
            <a:ext cx="1499746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2445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04664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 </a:t>
            </a:r>
            <a:r>
              <a:rPr lang="ru-RU" smtClean="0"/>
              <a:t>          </a:t>
            </a:r>
            <a:r>
              <a:rPr lang="ru-RU" sz="3200" b="1" smtClean="0">
                <a:solidFill>
                  <a:srgbClr val="C00000"/>
                </a:solidFill>
              </a:rPr>
              <a:t>Алгоритм </a:t>
            </a:r>
            <a:r>
              <a:rPr lang="ru-RU" sz="3200" b="1">
                <a:solidFill>
                  <a:srgbClr val="C00000"/>
                </a:solidFill>
              </a:rPr>
              <a:t>рассуждения</a:t>
            </a:r>
          </a:p>
          <a:p>
            <a:endParaRPr lang="ru-RU" sz="3200"/>
          </a:p>
          <a:p>
            <a:r>
              <a:rPr lang="ru-RU" sz="3200" b="1"/>
              <a:t>1.  </a:t>
            </a:r>
            <a:r>
              <a:rPr lang="ru-RU" sz="3200" smtClean="0"/>
              <a:t>Внимательное </a:t>
            </a:r>
            <a:r>
              <a:rPr lang="ru-RU" sz="3200"/>
              <a:t>чтение фрагмента рецензии</a:t>
            </a:r>
            <a:r>
              <a:rPr lang="ru-RU" sz="3200" smtClean="0"/>
              <a:t>.</a:t>
            </a:r>
            <a:endParaRPr lang="ru-RU" sz="3200"/>
          </a:p>
          <a:p>
            <a:r>
              <a:rPr lang="ru-RU" sz="3200" b="1"/>
              <a:t>2.  </a:t>
            </a:r>
            <a:r>
              <a:rPr lang="ru-RU" sz="3200" smtClean="0"/>
              <a:t>Анализ </a:t>
            </a:r>
            <a:r>
              <a:rPr lang="ru-RU" sz="3200"/>
              <a:t>списка терминов, выявление их значения, классификация на группы</a:t>
            </a:r>
            <a:r>
              <a:rPr lang="ru-RU" sz="3200" smtClean="0"/>
              <a:t>: фонетические, лексические </a:t>
            </a:r>
            <a:r>
              <a:rPr lang="ru-RU" sz="3200"/>
              <a:t>средства связи (лексические группы и тропы), синтаксические (фигуры речи</a:t>
            </a:r>
            <a:r>
              <a:rPr lang="ru-RU" sz="3200" smtClean="0"/>
              <a:t>).</a:t>
            </a:r>
            <a:endParaRPr lang="ru-RU" sz="3200"/>
          </a:p>
          <a:p>
            <a:r>
              <a:rPr lang="ru-RU" sz="3200" b="1"/>
              <a:t>3. </a:t>
            </a:r>
            <a:r>
              <a:rPr lang="ru-RU" sz="3200" smtClean="0"/>
              <a:t>Анализ </a:t>
            </a:r>
            <a:r>
              <a:rPr lang="ru-RU" sz="3200"/>
              <a:t>рецензии, поиск подсказок</a:t>
            </a:r>
            <a:r>
              <a:rPr lang="ru-RU" sz="3200" smtClean="0"/>
              <a:t>.</a:t>
            </a:r>
            <a:endParaRPr lang="ru-RU" sz="3200"/>
          </a:p>
          <a:p>
            <a:r>
              <a:rPr lang="ru-RU" sz="3200" b="1"/>
              <a:t>4. </a:t>
            </a:r>
            <a:r>
              <a:rPr lang="ru-RU" sz="3200" smtClean="0"/>
              <a:t>Выбор </a:t>
            </a:r>
            <a:r>
              <a:rPr lang="ru-RU" sz="3200"/>
              <a:t>ответов от простого к сложному.</a:t>
            </a:r>
          </a:p>
        </p:txBody>
      </p:sp>
    </p:spTree>
    <p:extLst>
      <p:ext uri="{BB962C8B-B14F-4D97-AF65-F5344CB8AC3E}">
        <p14:creationId xmlns:p14="http://schemas.microsoft.com/office/powerpoint/2010/main" val="3487360205"/>
      </p:ext>
    </p:extLst>
  </p:cSld>
  <p:clrMapOvr>
    <a:masterClrMapping/>
  </p:clrMapOvr>
  <p:transition/>
  <p:timing/>
</p:sld>
</file>

<file path=ppt/slides/slide5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27584" y="548680"/>
            <a:ext cx="7128792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Фразеологизмы </a:t>
            </a:r>
            <a:r>
              <a:rPr lang="ru-RU" sz="2800" smtClean="0">
                <a:latin typeface="Georgia" panose="02040502050405020303" pitchFamily="18" charset="0"/>
              </a:rPr>
              <a:t>– </a:t>
            </a:r>
            <a:r>
              <a:rPr lang="ru-RU" sz="2800">
                <a:latin typeface="Georgia" panose="02040502050405020303" pitchFamily="18" charset="0"/>
              </a:rPr>
              <a:t>лексически неделимые, устойчивые </a:t>
            </a:r>
            <a:r>
              <a:rPr lang="ru-RU" sz="2800" smtClean="0">
                <a:latin typeface="Georgia" panose="02040502050405020303" pitchFamily="18" charset="0"/>
              </a:rPr>
              <a:t>словосочетания: </a:t>
            </a:r>
            <a:r>
              <a:rPr lang="ru-RU" sz="2800" b="1" smtClean="0">
                <a:solidFill>
                  <a:srgbClr val="C00000"/>
                </a:solidFill>
                <a:latin typeface="Georgia" panose="02040502050405020303" pitchFamily="18" charset="0"/>
              </a:rPr>
              <a:t>рубить сплеча, сердце кровью обливается, уносить ноги</a:t>
            </a:r>
            <a:r>
              <a:rPr lang="ru-RU" sz="280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endParaRPr lang="ru-RU" sz="280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/>
          <p:nvPr/>
        </p:nvSpPr>
        <p:spPr>
          <a:xfrm>
            <a:off x="4644008" y="3429000"/>
            <a:ext cx="4145632" cy="3168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Готовимся к ЕГЭ</a:t>
            </a:r>
          </a:p>
          <a:p>
            <a:pPr marL="0" indent="0" algn="ctr">
              <a:buNone/>
            </a:pPr>
            <a:r>
              <a:rPr lang="ru-RU" sz="2800" smtClean="0">
                <a:latin typeface="Georgia" panose="02040502050405020303" pitchFamily="18" charset="0"/>
              </a:rPr>
              <a:t>Фразеологизмы позволяют афористично, кратко и ёмко выразить мысль; дают авторскую оценку изображаемому.</a:t>
            </a:r>
            <a:endParaRPr lang="ru-RU" sz="2800"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933056"/>
            <a:ext cx="1499746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1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967808" y="1455035"/>
            <a:ext cx="5036750" cy="700271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mtClean="0">
                <a:latin typeface="Georgia" panose="02040502050405020303" pitchFamily="18" charset="0"/>
              </a:rPr>
              <a:t>Средства выразительности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08468" y="1772816"/>
            <a:ext cx="3877715" cy="59258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4" name="Объект 2"/>
          <p:cNvSpPr txBox="1"/>
          <p:nvPr/>
        </p:nvSpPr>
        <p:spPr>
          <a:xfrm>
            <a:off x="1937651" y="1461712"/>
            <a:ext cx="4891184" cy="748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500" b="1" smtClean="0">
                <a:solidFill>
                  <a:srgbClr val="002060"/>
                </a:solidFill>
                <a:latin typeface="Georgia" panose="02040502050405020303" pitchFamily="18" charset="0"/>
              </a:rPr>
              <a:t>Фигуры речи </a:t>
            </a:r>
            <a:r>
              <a:rPr lang="ru-RU" sz="3500" b="1">
                <a:solidFill>
                  <a:srgbClr val="002060"/>
                </a:solidFill>
                <a:latin typeface="Georgia" panose="02040502050405020303" pitchFamily="18" charset="0"/>
              </a:rPr>
              <a:t>(приёмы) </a:t>
            </a:r>
            <a:endParaRPr lang="ru-RU" b="1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бъект 6"/>
          <p:cNvSpPr txBox="1"/>
          <p:nvPr/>
        </p:nvSpPr>
        <p:spPr>
          <a:xfrm>
            <a:off x="512651" y="2429162"/>
            <a:ext cx="3877715" cy="4024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2800">
                <a:latin typeface="Georgia" panose="02040502050405020303" pitchFamily="18" charset="0"/>
              </a:rPr>
              <a:t>анафора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>
                <a:latin typeface="Georgia" panose="02040502050405020303" pitchFamily="18" charset="0"/>
              </a:rPr>
              <a:t>эпифора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>
                <a:latin typeface="Georgia" panose="02040502050405020303" pitchFamily="18" charset="0"/>
              </a:rPr>
              <a:t>антитеза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>
                <a:latin typeface="Georgia" panose="02040502050405020303" pitchFamily="18" charset="0"/>
              </a:rPr>
              <a:t>вопросно-ответная форма </a:t>
            </a:r>
            <a:endParaRPr lang="ru-RU" sz="2800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>
                <a:latin typeface="Georgia" panose="02040502050405020303" pitchFamily="18" charset="0"/>
              </a:rPr>
              <a:t>градация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>
                <a:latin typeface="Georgia" panose="02040502050405020303" pitchFamily="18" charset="0"/>
              </a:rPr>
              <a:t>бессоюзие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>
                <a:latin typeface="Georgia" panose="02040502050405020303" pitchFamily="18" charset="0"/>
              </a:rPr>
              <a:t>многосоюзие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>
                <a:latin typeface="Georgia" panose="02040502050405020303" pitchFamily="18" charset="0"/>
              </a:rPr>
              <a:t>умолчание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>
              <a:latin typeface="Georgia" panose="020405020504050203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9" name="Объект 6"/>
          <p:cNvSpPr txBox="1"/>
          <p:nvPr/>
        </p:nvSpPr>
        <p:spPr>
          <a:xfrm>
            <a:off x="402587" y="1772816"/>
            <a:ext cx="3877715" cy="5875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 marL="0" indent="0">
              <a:buFont typeface="Arial"/>
              <a:buNone/>
            </a:pPr>
            <a:endParaRPr lang="ru-RU">
              <a:latin typeface="Georgia" panose="02040502050405020303" pitchFamily="18" charset="0"/>
            </a:endParaRPr>
          </a:p>
          <a:p>
            <a:pPr marL="0" indent="0">
              <a:buFont typeface="Arial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10" name="Объект 6"/>
          <p:cNvSpPr txBox="1"/>
          <p:nvPr/>
        </p:nvSpPr>
        <p:spPr>
          <a:xfrm>
            <a:off x="265584" y="2195730"/>
            <a:ext cx="3877715" cy="45624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11" name="Объект 6"/>
          <p:cNvSpPr txBox="1"/>
          <p:nvPr/>
        </p:nvSpPr>
        <p:spPr>
          <a:xfrm>
            <a:off x="4572000" y="2513606"/>
            <a:ext cx="4380954" cy="39397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2800" smtClean="0">
                <a:latin typeface="Georgia" panose="02040502050405020303" pitchFamily="18" charset="0"/>
              </a:rPr>
              <a:t>инверсия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>
                <a:latin typeface="Georgia" panose="02040502050405020303" pitchFamily="18" charset="0"/>
              </a:rPr>
              <a:t>лексический </a:t>
            </a:r>
            <a:r>
              <a:rPr lang="ru-RU" sz="2800" smtClean="0">
                <a:latin typeface="Georgia" panose="02040502050405020303" pitchFamily="18" charset="0"/>
              </a:rPr>
              <a:t>повтор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>
                <a:latin typeface="Georgia" panose="02040502050405020303" pitchFamily="18" charset="0"/>
              </a:rPr>
              <a:t>парцелляция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>
                <a:latin typeface="Georgia" panose="02040502050405020303" pitchFamily="18" charset="0"/>
              </a:rPr>
              <a:t>синтаксический </a:t>
            </a:r>
            <a:r>
              <a:rPr lang="ru-RU" sz="2800" smtClean="0">
                <a:latin typeface="Georgia" panose="02040502050405020303" pitchFamily="18" charset="0"/>
              </a:rPr>
              <a:t>параллелизм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>
                <a:latin typeface="Georgia" panose="02040502050405020303" pitchFamily="18" charset="0"/>
              </a:rPr>
              <a:t>риторический вопрос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>
                <a:latin typeface="Georgia" panose="02040502050405020303" pitchFamily="18" charset="0"/>
              </a:rPr>
              <a:t>риторическое восклицание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>
                <a:latin typeface="Georgia" panose="02040502050405020303" pitchFamily="18" charset="0"/>
              </a:rPr>
              <a:t>эллипсис</a:t>
            </a: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796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1" nodeType="click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92696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Анафора </a:t>
            </a:r>
            <a:r>
              <a:rPr lang="ru-RU" sz="3200"/>
              <a:t>-единоначатие, повторение слов или сочетаний слов в начале предложений или стихотворных строк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852936"/>
            <a:ext cx="48965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Не напрасно </a:t>
            </a:r>
            <a:r>
              <a:rPr lang="ru-RU" sz="3200">
                <a:solidFill>
                  <a:srgbClr val="002060"/>
                </a:solidFill>
              </a:rPr>
              <a:t>дули ветры,</a:t>
            </a:r>
          </a:p>
          <a:p>
            <a:r>
              <a:rPr lang="ru-RU" sz="3200" b="1">
                <a:solidFill>
                  <a:srgbClr val="C00000"/>
                </a:solidFill>
              </a:rPr>
              <a:t>Не напрасно </a:t>
            </a:r>
            <a:r>
              <a:rPr lang="ru-RU" sz="3200">
                <a:solidFill>
                  <a:srgbClr val="002060"/>
                </a:solidFill>
              </a:rPr>
              <a:t>шла гроза.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725144"/>
            <a:ext cx="60581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Наше </a:t>
            </a:r>
            <a:r>
              <a:rPr lang="ru-RU" sz="3200">
                <a:solidFill>
                  <a:srgbClr val="002060"/>
                </a:solidFill>
              </a:rPr>
              <a:t>оружие — наши песни,</a:t>
            </a:r>
          </a:p>
          <a:p>
            <a:r>
              <a:rPr lang="ru-RU" sz="3200" b="1">
                <a:solidFill>
                  <a:srgbClr val="C00000"/>
                </a:solidFill>
              </a:rPr>
              <a:t>Наше</a:t>
            </a:r>
            <a:r>
              <a:rPr lang="ru-RU" sz="3200">
                <a:solidFill>
                  <a:srgbClr val="002060"/>
                </a:solidFill>
              </a:rPr>
              <a:t> золото — звенящие голоса.</a:t>
            </a:r>
          </a:p>
        </p:txBody>
      </p:sp>
    </p:spTree>
    <p:extLst>
      <p:ext uri="{BB962C8B-B14F-4D97-AF65-F5344CB8AC3E}">
        <p14:creationId xmlns:p14="http://schemas.microsoft.com/office/powerpoint/2010/main" val="2870213377"/>
      </p:ext>
    </p:extLst>
  </p:cSld>
  <p:clrMapOvr>
    <a:masterClrMapping/>
  </p:clrMapOvr>
  <p:transition/>
  <p:timing/>
</p:sld>
</file>

<file path=ppt/slides/slide5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Эпифора</a:t>
            </a:r>
            <a:r>
              <a:rPr lang="ru-RU" sz="3200"/>
              <a:t>- повторение слов или словосочетаний в конце строк или предложений (противоположна анафоре)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7266" y="2852936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Вот что. Соколов, ты — настоящий русский </a:t>
            </a:r>
            <a:r>
              <a:rPr lang="ru-RU" sz="3200" b="1">
                <a:solidFill>
                  <a:srgbClr val="C00000"/>
                </a:solidFill>
              </a:rPr>
              <a:t>солдат. </a:t>
            </a:r>
            <a:r>
              <a:rPr lang="ru-RU" sz="3200">
                <a:solidFill>
                  <a:srgbClr val="002060"/>
                </a:solidFill>
              </a:rPr>
              <a:t>Ты храбрый </a:t>
            </a:r>
            <a:r>
              <a:rPr lang="ru-RU" sz="3200" b="1">
                <a:solidFill>
                  <a:srgbClr val="C00000"/>
                </a:solidFill>
              </a:rPr>
              <a:t>солдат</a:t>
            </a:r>
            <a:r>
              <a:rPr lang="ru-RU" sz="3200">
                <a:solidFill>
                  <a:srgbClr val="002060"/>
                </a:solidFill>
              </a:rPr>
              <a:t>. Я тоже</a:t>
            </a:r>
            <a:r>
              <a:rPr lang="ru-RU" sz="3200"/>
              <a:t> </a:t>
            </a:r>
            <a:r>
              <a:rPr lang="ru-RU" sz="3200" b="1" smtClean="0">
                <a:solidFill>
                  <a:srgbClr val="C00000"/>
                </a:solidFill>
              </a:rPr>
              <a:t>солдат</a:t>
            </a:r>
            <a:r>
              <a:rPr lang="ru-RU" sz="3200" smtClean="0">
                <a:solidFill>
                  <a:srgbClr val="002060"/>
                </a:solidFill>
              </a:rPr>
              <a:t>…</a:t>
            </a:r>
            <a:endParaRPr lang="ru-RU" sz="3200"/>
          </a:p>
          <a:p>
            <a:r>
              <a:rPr lang="ru-RU" sz="3200" b="1">
                <a:solidFill>
                  <a:srgbClr val="C00000"/>
                </a:solidFill>
              </a:rPr>
              <a:t>Правда</a:t>
            </a:r>
            <a:r>
              <a:rPr lang="ru-RU" sz="3200"/>
              <a:t> </a:t>
            </a:r>
            <a:r>
              <a:rPr lang="ru-RU" sz="3200">
                <a:solidFill>
                  <a:srgbClr val="002060"/>
                </a:solidFill>
              </a:rPr>
              <a:t>твоя – это наша </a:t>
            </a:r>
            <a:r>
              <a:rPr lang="ru-RU" sz="3200" b="1">
                <a:solidFill>
                  <a:srgbClr val="C00000"/>
                </a:solidFill>
              </a:rPr>
              <a:t>правда, </a:t>
            </a:r>
            <a:r>
              <a:rPr lang="ru-RU" sz="3200">
                <a:solidFill>
                  <a:srgbClr val="002060"/>
                </a:solidFill>
              </a:rPr>
              <a:t>Родина!</a:t>
            </a:r>
          </a:p>
          <a:p>
            <a:r>
              <a:rPr lang="ru-RU" sz="3200" b="1">
                <a:solidFill>
                  <a:srgbClr val="C00000"/>
                </a:solidFill>
              </a:rPr>
              <a:t>Слава</a:t>
            </a:r>
            <a:r>
              <a:rPr lang="ru-RU" sz="3200"/>
              <a:t> </a:t>
            </a:r>
            <a:r>
              <a:rPr lang="ru-RU" sz="3200">
                <a:solidFill>
                  <a:srgbClr val="002060"/>
                </a:solidFill>
              </a:rPr>
              <a:t>твоя – это наша </a:t>
            </a:r>
            <a:r>
              <a:rPr lang="ru-RU" sz="3200" b="1">
                <a:solidFill>
                  <a:srgbClr val="C00000"/>
                </a:solidFill>
              </a:rPr>
              <a:t>слава, </a:t>
            </a:r>
            <a:r>
              <a:rPr lang="ru-RU" sz="3200">
                <a:solidFill>
                  <a:srgbClr val="002060"/>
                </a:solidFill>
              </a:rPr>
              <a:t>Родина!</a:t>
            </a:r>
          </a:p>
        </p:txBody>
      </p:sp>
    </p:spTree>
    <p:extLst>
      <p:ext uri="{BB962C8B-B14F-4D97-AF65-F5344CB8AC3E}">
        <p14:creationId xmlns:p14="http://schemas.microsoft.com/office/powerpoint/2010/main" val="3657715384"/>
      </p:ext>
    </p:extLst>
  </p:cSld>
  <p:clrMapOvr>
    <a:masterClrMapping/>
  </p:clrMapOvr>
  <p:transition/>
  <p:timing/>
</p:sld>
</file>

<file path=ppt/slides/slide5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20688"/>
            <a:ext cx="64807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Антитеза</a:t>
            </a:r>
            <a:r>
              <a:rPr lang="ru-RU" sz="3200"/>
              <a:t>- противопоставление явлений и понятий. (часто основана на употреблении антонимов).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420888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Полюбил</a:t>
            </a:r>
            <a:r>
              <a:rPr lang="ru-RU" sz="2800" b="1"/>
              <a:t> </a:t>
            </a:r>
            <a:r>
              <a:rPr lang="ru-RU" sz="2800" b="1">
                <a:solidFill>
                  <a:srgbClr val="C00000"/>
                </a:solidFill>
              </a:rPr>
              <a:t>богатый</a:t>
            </a:r>
            <a:r>
              <a:rPr lang="ru-RU" sz="2800" b="1">
                <a:solidFill>
                  <a:srgbClr val="002060"/>
                </a:solidFill>
              </a:rPr>
              <a:t>—</a:t>
            </a:r>
            <a:r>
              <a:rPr lang="ru-RU" sz="2800" b="1">
                <a:solidFill>
                  <a:srgbClr val="C00000"/>
                </a:solidFill>
              </a:rPr>
              <a:t>бедную</a:t>
            </a:r>
            <a:r>
              <a:rPr lang="ru-RU" sz="2800"/>
              <a:t>, / </a:t>
            </a:r>
            <a:r>
              <a:rPr lang="ru-RU" sz="2800">
                <a:solidFill>
                  <a:srgbClr val="002060"/>
                </a:solidFill>
              </a:rPr>
              <a:t>Полюбил </a:t>
            </a:r>
            <a:r>
              <a:rPr lang="ru-RU" sz="2800" b="1">
                <a:solidFill>
                  <a:srgbClr val="C00000"/>
                </a:solidFill>
              </a:rPr>
              <a:t>ученый</a:t>
            </a:r>
            <a:r>
              <a:rPr lang="ru-RU" sz="2800">
                <a:solidFill>
                  <a:srgbClr val="002060"/>
                </a:solidFill>
              </a:rPr>
              <a:t>—</a:t>
            </a:r>
            <a:r>
              <a:rPr lang="ru-RU" sz="2800" b="1">
                <a:solidFill>
                  <a:srgbClr val="C00000"/>
                </a:solidFill>
              </a:rPr>
              <a:t>глупую</a:t>
            </a:r>
            <a:r>
              <a:rPr lang="ru-RU" sz="2800"/>
              <a:t>, / </a:t>
            </a:r>
            <a:r>
              <a:rPr lang="ru-RU" sz="2800">
                <a:solidFill>
                  <a:srgbClr val="002060"/>
                </a:solidFill>
              </a:rPr>
              <a:t>Полюбил</a:t>
            </a:r>
            <a:r>
              <a:rPr lang="ru-RU" sz="2800"/>
              <a:t> </a:t>
            </a:r>
            <a:r>
              <a:rPr lang="ru-RU" sz="2800" b="1">
                <a:solidFill>
                  <a:srgbClr val="C00000"/>
                </a:solidFill>
              </a:rPr>
              <a:t>румяный</a:t>
            </a:r>
            <a:r>
              <a:rPr lang="ru-RU" sz="2800">
                <a:solidFill>
                  <a:srgbClr val="002060"/>
                </a:solidFill>
              </a:rPr>
              <a:t>—</a:t>
            </a:r>
            <a:r>
              <a:rPr lang="ru-RU" sz="2800" b="1">
                <a:solidFill>
                  <a:srgbClr val="C00000"/>
                </a:solidFill>
              </a:rPr>
              <a:t>бледную</a:t>
            </a:r>
            <a:r>
              <a:rPr lang="ru-RU" sz="2800"/>
              <a:t>, / </a:t>
            </a:r>
            <a:r>
              <a:rPr lang="ru-RU" sz="2800">
                <a:solidFill>
                  <a:srgbClr val="002060"/>
                </a:solidFill>
              </a:rPr>
              <a:t>Полюбил</a:t>
            </a:r>
            <a:r>
              <a:rPr lang="ru-RU" sz="2800"/>
              <a:t> </a:t>
            </a:r>
            <a:r>
              <a:rPr lang="ru-RU" sz="2800" b="1">
                <a:solidFill>
                  <a:srgbClr val="C00000"/>
                </a:solidFill>
              </a:rPr>
              <a:t>хороший</a:t>
            </a:r>
            <a:r>
              <a:rPr lang="ru-RU" sz="2800"/>
              <a:t>—</a:t>
            </a:r>
            <a:r>
              <a:rPr lang="ru-RU" sz="2800" b="1">
                <a:solidFill>
                  <a:srgbClr val="C00000"/>
                </a:solidFill>
              </a:rPr>
              <a:t>вредную</a:t>
            </a:r>
            <a:r>
              <a:rPr lang="ru-RU" sz="2800" smtClean="0"/>
              <a:t>.</a:t>
            </a:r>
          </a:p>
          <a:p>
            <a:endParaRPr lang="ru-RU" sz="2800"/>
          </a:p>
          <a:p>
            <a:endParaRPr lang="ru-RU" sz="2800"/>
          </a:p>
          <a:p>
            <a:r>
              <a:rPr lang="ru-RU" sz="2800"/>
              <a:t>Ты </a:t>
            </a:r>
            <a:r>
              <a:rPr lang="ru-RU" sz="2800" b="1">
                <a:solidFill>
                  <a:srgbClr val="C00000"/>
                </a:solidFill>
              </a:rPr>
              <a:t>богат</a:t>
            </a:r>
            <a:r>
              <a:rPr lang="ru-RU" sz="2800"/>
              <a:t>, я очень </a:t>
            </a:r>
            <a:r>
              <a:rPr lang="ru-RU" sz="2800" b="1">
                <a:solidFill>
                  <a:srgbClr val="C00000"/>
                </a:solidFill>
              </a:rPr>
              <a:t>беден</a:t>
            </a:r>
            <a:r>
              <a:rPr lang="ru-RU" sz="2800"/>
              <a:t>;/ Ты </a:t>
            </a:r>
            <a:r>
              <a:rPr lang="ru-RU" sz="2800" b="1">
                <a:solidFill>
                  <a:srgbClr val="C00000"/>
                </a:solidFill>
              </a:rPr>
              <a:t>прозаик</a:t>
            </a:r>
            <a:r>
              <a:rPr lang="ru-RU" sz="2800"/>
              <a:t>, я </a:t>
            </a:r>
            <a:r>
              <a:rPr lang="ru-RU" sz="2800" b="1">
                <a:solidFill>
                  <a:srgbClr val="C00000"/>
                </a:solidFill>
              </a:rPr>
              <a:t>поэт</a:t>
            </a:r>
            <a:r>
              <a:rPr lang="ru-RU" sz="2800"/>
              <a:t>;/ Ты </a:t>
            </a:r>
            <a:r>
              <a:rPr lang="ru-RU" sz="2800" b="1">
                <a:solidFill>
                  <a:srgbClr val="C00000"/>
                </a:solidFill>
              </a:rPr>
              <a:t>румян</a:t>
            </a:r>
            <a:r>
              <a:rPr lang="ru-RU" sz="2800"/>
              <a:t> как маков цвет,/ Я как смерть и тощ и </a:t>
            </a:r>
            <a:r>
              <a:rPr lang="ru-RU" sz="2800" b="1">
                <a:solidFill>
                  <a:srgbClr val="C00000"/>
                </a:solidFill>
              </a:rPr>
              <a:t>бледен</a:t>
            </a:r>
            <a:r>
              <a:rPr lang="ru-RU" sz="2800"/>
              <a:t>. Я приехала просить </a:t>
            </a:r>
            <a:r>
              <a:rPr lang="ru-RU" sz="2800" b="1">
                <a:solidFill>
                  <a:srgbClr val="C00000"/>
                </a:solidFill>
              </a:rPr>
              <a:t>милости</a:t>
            </a:r>
            <a:r>
              <a:rPr lang="ru-RU" sz="2800"/>
              <a:t>, а не </a:t>
            </a:r>
            <a:r>
              <a:rPr lang="ru-RU" sz="2800" b="1">
                <a:solidFill>
                  <a:srgbClr val="C00000"/>
                </a:solidFill>
              </a:rPr>
              <a:t>правосудия</a:t>
            </a:r>
            <a:r>
              <a:rPr lang="ru-RU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0459063"/>
      </p:ext>
    </p:extLst>
  </p:cSld>
  <p:clrMapOvr>
    <a:masterClrMapping/>
  </p:clrMapOvr>
  <p:transition/>
  <p:timing/>
</p:sld>
</file>

<file path=ppt/slides/slide5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845332" y="404664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C00000"/>
                </a:solidFill>
              </a:rPr>
              <a:t>Градация</a:t>
            </a:r>
            <a:r>
              <a:rPr lang="ru-RU" sz="3200" smtClean="0"/>
              <a:t> - </a:t>
            </a:r>
            <a:r>
              <a:rPr lang="ru-RU" sz="3200"/>
              <a:t>приём,  позволяющий предать события, чувства, действия в процессе их развития - по возрастающей или убывающей значимости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36912"/>
            <a:ext cx="71110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Пришёл, увидел, победил</a:t>
            </a:r>
            <a:r>
              <a:rPr lang="ru-RU" sz="2800" b="1" smtClean="0">
                <a:solidFill>
                  <a:srgbClr val="C00000"/>
                </a:solidFill>
              </a:rPr>
              <a:t>!</a:t>
            </a:r>
          </a:p>
          <a:p>
            <a:endParaRPr lang="ru-RU" sz="2800"/>
          </a:p>
          <a:p>
            <a:r>
              <a:rPr lang="ru-RU" sz="2800" b="1">
                <a:solidFill>
                  <a:srgbClr val="C00000"/>
                </a:solidFill>
              </a:rPr>
              <a:t>Не жалею, не зову, не плачу.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2230" y="4725144"/>
            <a:ext cx="75065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Не уйти, не встать и не вздохнуть. </a:t>
            </a:r>
            <a:r>
              <a:rPr lang="ru-RU" sz="2800">
                <a:solidFill>
                  <a:srgbClr val="002060"/>
                </a:solidFill>
              </a:rPr>
              <a:t>Поежился, с задавленной тоской оглядел</a:t>
            </a:r>
            <a:r>
              <a:rPr lang="ru-RU" sz="2800"/>
              <a:t> </a:t>
            </a:r>
            <a:r>
              <a:rPr lang="ru-RU" sz="2800" b="1">
                <a:solidFill>
                  <a:srgbClr val="C00000"/>
                </a:solidFill>
              </a:rPr>
              <a:t>чавкающих, хлюпающих, жрущих </a:t>
            </a:r>
            <a:r>
              <a:rPr lang="ru-RU" sz="2800">
                <a:solidFill>
                  <a:srgbClr val="002060"/>
                </a:solidFill>
              </a:rPr>
              <a:t>людей. </a:t>
            </a:r>
          </a:p>
        </p:txBody>
      </p:sp>
    </p:spTree>
    <p:extLst>
      <p:ext uri="{BB962C8B-B14F-4D97-AF65-F5344CB8AC3E}">
        <p14:creationId xmlns:p14="http://schemas.microsoft.com/office/powerpoint/2010/main" val="1475001970"/>
      </p:ext>
    </p:extLst>
  </p:cSld>
  <p:clrMapOvr>
    <a:masterClrMapping/>
  </p:clrMapOvr>
  <p:transition/>
  <p:timing/>
</p:sld>
</file>

<file path=ppt/slides/slide5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Инверсия</a:t>
            </a:r>
            <a:r>
              <a:rPr lang="ru-RU" sz="2800"/>
              <a:t> - обратный порядок слов. В русском языке прямой порядок:  определение, подлежащее, сказуемое, </a:t>
            </a:r>
            <a:r>
              <a:rPr lang="ru-RU" sz="2800" smtClean="0"/>
              <a:t>дополнение. Обстоятельство </a:t>
            </a:r>
            <a:r>
              <a:rPr lang="ru-RU" sz="2800"/>
              <a:t>имеет разное положение в предложении.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51384" y="2852936"/>
            <a:ext cx="61206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Над ухом шепчет голос нежный, </a:t>
            </a:r>
          </a:p>
          <a:p>
            <a:r>
              <a:rPr lang="ru-RU" sz="2800">
                <a:solidFill>
                  <a:srgbClr val="002060"/>
                </a:solidFill>
              </a:rPr>
              <a:t>И змейкой бьется мне в лицо </a:t>
            </a:r>
          </a:p>
          <a:p>
            <a:r>
              <a:rPr lang="ru-RU" sz="2800">
                <a:solidFill>
                  <a:srgbClr val="002060"/>
                </a:solidFill>
              </a:rPr>
              <a:t>Ее волос, моей небрежной </a:t>
            </a:r>
          </a:p>
          <a:p>
            <a:r>
              <a:rPr lang="ru-RU" sz="2800">
                <a:solidFill>
                  <a:srgbClr val="002060"/>
                </a:solidFill>
              </a:rPr>
              <a:t>Рукой измятое, кольцо </a:t>
            </a:r>
          </a:p>
          <a:p>
            <a:endParaRPr lang="ru-RU" sz="2800">
              <a:solidFill>
                <a:srgbClr val="002060"/>
              </a:solidFill>
            </a:endParaRPr>
          </a:p>
          <a:p>
            <a:r>
              <a:rPr lang="ru-RU" sz="2800">
                <a:solidFill>
                  <a:srgbClr val="002060"/>
                </a:solidFill>
              </a:rPr>
              <a:t>Швейцара мимо он стрелой</a:t>
            </a:r>
          </a:p>
          <a:p>
            <a:r>
              <a:rPr lang="ru-RU" sz="2800">
                <a:solidFill>
                  <a:srgbClr val="002060"/>
                </a:solidFill>
              </a:rPr>
              <a:t>Взлетел по мраморным ступеням.</a:t>
            </a:r>
          </a:p>
        </p:txBody>
      </p:sp>
    </p:spTree>
    <p:extLst>
      <p:ext uri="{BB962C8B-B14F-4D97-AF65-F5344CB8AC3E}">
        <p14:creationId xmlns:p14="http://schemas.microsoft.com/office/powerpoint/2010/main" val="913712524"/>
      </p:ext>
    </p:extLst>
  </p:cSld>
  <p:clrMapOvr>
    <a:masterClrMapping/>
  </p:clrMapOvr>
  <p:transition/>
  <p:timing/>
</p:sld>
</file>

<file path=ppt/slides/slide5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Синтаксический параллелизм </a:t>
            </a:r>
            <a:r>
              <a:rPr lang="ru-RU" sz="3200"/>
              <a:t>- сходное построение предложений в синтаксическом плане.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595990"/>
            <a:ext cx="5598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Молодым везде у нас дорога,</a:t>
            </a:r>
          </a:p>
          <a:p>
            <a:r>
              <a:rPr lang="ru-RU" sz="3200">
                <a:solidFill>
                  <a:srgbClr val="002060"/>
                </a:solidFill>
              </a:rPr>
              <a:t>Старикам везде у нас почёт.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4005064"/>
            <a:ext cx="51845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Летал сокол по небу, </a:t>
            </a:r>
          </a:p>
          <a:p>
            <a:r>
              <a:rPr lang="ru-RU" sz="3200" smtClean="0">
                <a:solidFill>
                  <a:srgbClr val="002060"/>
                </a:solidFill>
              </a:rPr>
              <a:t>Гулял </a:t>
            </a:r>
            <a:r>
              <a:rPr lang="ru-RU" sz="3200">
                <a:solidFill>
                  <a:srgbClr val="002060"/>
                </a:solidFill>
              </a:rPr>
              <a:t>молодец по свету.</a:t>
            </a:r>
          </a:p>
          <a:p>
            <a:r>
              <a:rPr lang="ru-RU" sz="3200">
                <a:solidFill>
                  <a:srgbClr val="002060"/>
                </a:solidFill>
              </a:rPr>
              <a:t>Утихает светлый ветер, </a:t>
            </a:r>
            <a:endParaRPr lang="ru-RU" sz="3200" smtClean="0">
              <a:solidFill>
                <a:srgbClr val="002060"/>
              </a:solidFill>
            </a:endParaRPr>
          </a:p>
          <a:p>
            <a:r>
              <a:rPr lang="ru-RU" sz="3200" smtClean="0">
                <a:solidFill>
                  <a:srgbClr val="002060"/>
                </a:solidFill>
              </a:rPr>
              <a:t>Наступает </a:t>
            </a:r>
            <a:r>
              <a:rPr lang="ru-RU" sz="3200">
                <a:solidFill>
                  <a:srgbClr val="002060"/>
                </a:solidFill>
              </a:rPr>
              <a:t>серый вечер…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731" y="4509120"/>
            <a:ext cx="2066723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35753"/>
      </p:ext>
    </p:extLst>
  </p:cSld>
  <p:clrMapOvr>
    <a:masterClrMapping/>
  </p:clrMapOvr>
  <p:transition/>
  <p:timing/>
</p:sld>
</file>

<file path=ppt/slides/slide5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C00000"/>
                </a:solidFill>
              </a:rPr>
              <a:t>Умолчание</a:t>
            </a:r>
            <a:r>
              <a:rPr lang="ru-RU" sz="3200" smtClean="0"/>
              <a:t> - </a:t>
            </a:r>
            <a:r>
              <a:rPr lang="ru-RU" sz="3200"/>
              <a:t>приём, при котором автор намеренно недосказывает что-то, прерывает мысль героя, чтобы читатель сам мог подумать, о чём хотел тот сказать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3717032"/>
            <a:ext cx="56703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Я сама не из таких,</a:t>
            </a:r>
          </a:p>
          <a:p>
            <a:r>
              <a:rPr lang="ru-RU" sz="3200">
                <a:solidFill>
                  <a:srgbClr val="002060"/>
                </a:solidFill>
              </a:rPr>
              <a:t>Кто чужим подвластен чарам.</a:t>
            </a:r>
          </a:p>
          <a:p>
            <a:r>
              <a:rPr lang="ru-RU" sz="3200">
                <a:solidFill>
                  <a:srgbClr val="002060"/>
                </a:solidFill>
              </a:rPr>
              <a:t>Я сама… Но, впрочем, даром</a:t>
            </a:r>
          </a:p>
          <a:p>
            <a:r>
              <a:rPr lang="ru-RU" sz="3200">
                <a:solidFill>
                  <a:srgbClr val="002060"/>
                </a:solidFill>
              </a:rPr>
              <a:t>Тайн не выдаю своих.</a:t>
            </a:r>
          </a:p>
        </p:txBody>
      </p:sp>
    </p:spTree>
    <p:extLst>
      <p:ext uri="{BB962C8B-B14F-4D97-AF65-F5344CB8AC3E}">
        <p14:creationId xmlns:p14="http://schemas.microsoft.com/office/powerpoint/2010/main" val="1054694219"/>
      </p:ext>
    </p:extLst>
  </p:cSld>
  <p:clrMapOvr>
    <a:masterClrMapping/>
  </p:clrMapOvr>
  <p:transition/>
  <p:timing/>
</p:sld>
</file>

<file path=ppt/slides/slide5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Парцелляция </a:t>
            </a:r>
            <a:r>
              <a:rPr lang="ru-RU" sz="3200"/>
              <a:t>- авторское членение текста для усиления выразительности, значимости слов (расчленение фразы на части или на отдельные слова).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140968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Я! Говорю! Хватит! Я думаю. Что вы не правы. Некто четвертый – это мой страх. Он сидит во мне. Он правит мной. Подсказывает. Корректирует. Вымогает. Удерживает. Бросает в дрожь. ...Но идет... Шатается... </a:t>
            </a:r>
          </a:p>
        </p:txBody>
      </p:sp>
    </p:spTree>
    <p:extLst>
      <p:ext uri="{BB962C8B-B14F-4D97-AF65-F5344CB8AC3E}">
        <p14:creationId xmlns:p14="http://schemas.microsoft.com/office/powerpoint/2010/main" val="382713194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</a:rPr>
              <a:t>Подсказки в рецензии задания 26</a:t>
            </a:r>
            <a:r>
              <a:rPr lang="ru-RU" sz="2400" b="1" smtClean="0">
                <a:solidFill>
                  <a:srgbClr val="C00000"/>
                </a:solidFill>
              </a:rPr>
              <a:t>:</a:t>
            </a:r>
            <a:endParaRPr lang="ru-RU"/>
          </a:p>
          <a:p>
            <a:r>
              <a:rPr lang="ru-RU" sz="2000"/>
              <a:t>• </a:t>
            </a:r>
            <a:r>
              <a:rPr lang="ru-RU" sz="2000" smtClean="0"/>
              <a:t>пример </a:t>
            </a:r>
            <a:r>
              <a:rPr lang="ru-RU" sz="2000"/>
              <a:t>лексического средства или фразеологизма даются в скобках либо одним словом, либо словосочетанием, в котором одно из слов выделено курсивом, скорее всего это эпитет</a:t>
            </a:r>
            <a:r>
              <a:rPr lang="ru-RU" sz="2000" smtClean="0"/>
              <a:t>;</a:t>
            </a:r>
          </a:p>
          <a:p>
            <a:endParaRPr lang="ru-RU" sz="2000" smtClean="0"/>
          </a:p>
          <a:p>
            <a:r>
              <a:rPr lang="ru-RU" sz="2000" smtClean="0"/>
              <a:t>• </a:t>
            </a:r>
            <a:r>
              <a:rPr lang="ru-RU" sz="2000"/>
              <a:t>в рецензии примеры тропов указываются в скобках, как словосочетание;</a:t>
            </a:r>
          </a:p>
          <a:p>
            <a:endParaRPr lang="ru-RU" sz="2000"/>
          </a:p>
          <a:p>
            <a:r>
              <a:rPr lang="ru-RU" sz="2000"/>
              <a:t>• </a:t>
            </a:r>
            <a:r>
              <a:rPr lang="ru-RU" sz="2000" smtClean="0"/>
              <a:t>при </a:t>
            </a:r>
            <a:r>
              <a:rPr lang="ru-RU" sz="2000"/>
              <a:t>определении синтаксических средств чаще указываются номера предложений;</a:t>
            </a:r>
          </a:p>
          <a:p>
            <a:endParaRPr lang="ru-RU" sz="2000"/>
          </a:p>
          <a:p>
            <a:r>
              <a:rPr lang="ru-RU" sz="2000"/>
              <a:t>• </a:t>
            </a:r>
            <a:r>
              <a:rPr lang="ru-RU" sz="2000" smtClean="0"/>
              <a:t>№ </a:t>
            </a:r>
            <a:r>
              <a:rPr lang="ru-RU" sz="2000"/>
              <a:t>предложений, в которых надо найти ряды однородных / обособленных членов перечисляются в скобках через запятую; </a:t>
            </a:r>
            <a:endParaRPr lang="ru-RU" sz="2000" smtClean="0"/>
          </a:p>
          <a:p>
            <a:endParaRPr lang="ru-RU" sz="2000" smtClean="0"/>
          </a:p>
          <a:p>
            <a:r>
              <a:rPr lang="ru-RU" sz="2000" smtClean="0"/>
              <a:t>• </a:t>
            </a:r>
            <a:r>
              <a:rPr lang="ru-RU" sz="2000"/>
              <a:t>при парцелляции (приеме) и </a:t>
            </a:r>
            <a:r>
              <a:rPr lang="ru-RU" sz="2000" smtClean="0"/>
              <a:t>параллелизме </a:t>
            </a:r>
            <a:r>
              <a:rPr lang="ru-RU" sz="2000"/>
              <a:t>№ рядом стоящих предложений даются через тире; </a:t>
            </a:r>
          </a:p>
          <a:p>
            <a:endParaRPr lang="ru-RU" sz="2000"/>
          </a:p>
          <a:p>
            <a:r>
              <a:rPr lang="ru-RU" sz="2000"/>
              <a:t>• </a:t>
            </a:r>
            <a:r>
              <a:rPr lang="ru-RU" sz="2000" smtClean="0"/>
              <a:t>если </a:t>
            </a:r>
            <a:r>
              <a:rPr lang="ru-RU" sz="2000"/>
              <a:t>есть ссылка на чьи-то слова и они взяты в кавычки, то это цитирование.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3867830509"/>
      </p:ext>
    </p:extLst>
  </p:cSld>
  <p:clrMapOvr>
    <a:masterClrMapping/>
  </p:clrMapOvr>
  <p:transition/>
  <p:timing/>
</p:sld>
</file>

<file path=ppt/slides/slide6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48305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Бессоюзие (асиндетон) </a:t>
            </a:r>
            <a:r>
              <a:rPr lang="ru-RU" sz="2800"/>
              <a:t>- приём, при котором союзы опускаются. Это придаёт речи динамичность, помогает воссоздать быструю смену действий героев, картин.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479630"/>
            <a:ext cx="5484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Швед, русский, колет, рубит, режет.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39824" y="3356992"/>
            <a:ext cx="77060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Многосоюзие (полисиндетон) </a:t>
            </a:r>
            <a:r>
              <a:rPr lang="ru-RU" sz="2800"/>
              <a:t>- намеренное увеличение союзов в предложении. Это позволяет замедлить речь выделить какие-то слова, усилить выразительность созданного образа.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5306010"/>
            <a:ext cx="7092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Перед глазами ходил океан, и колыхался, и гремел, и сверкал, и угасал.</a:t>
            </a:r>
          </a:p>
        </p:txBody>
      </p:sp>
    </p:spTree>
    <p:extLst>
      <p:ext uri="{BB962C8B-B14F-4D97-AF65-F5344CB8AC3E}">
        <p14:creationId xmlns:p14="http://schemas.microsoft.com/office/powerpoint/2010/main" val="318976819"/>
      </p:ext>
    </p:extLst>
  </p:cSld>
  <p:clrMapOvr>
    <a:masterClrMapping/>
  </p:clrMapOvr>
  <p:transition/>
  <p:timing/>
</p:sld>
</file>

<file path=ppt/slides/slide6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Риторические восклицания </a:t>
            </a:r>
            <a:r>
              <a:rPr lang="ru-RU" sz="2800"/>
              <a:t>- использование восклицательных предложений, чтобы не только выразить свои чувства, но и предать их читателям, вызвать в ответ такие же.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924944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Здравствуй, солнышко! Что за люди! Обманчивей и снов надежды. </a:t>
            </a:r>
            <a:endParaRPr lang="ru-RU" sz="2800" smtClean="0">
              <a:solidFill>
                <a:srgbClr val="002060"/>
              </a:solidFill>
            </a:endParaRPr>
          </a:p>
          <a:p>
            <a:endParaRPr lang="ru-RU" sz="2800">
              <a:solidFill>
                <a:srgbClr val="002060"/>
              </a:solidFill>
            </a:endParaRPr>
          </a:p>
          <a:p>
            <a:endParaRPr lang="ru-RU" sz="2800">
              <a:solidFill>
                <a:srgbClr val="002060"/>
              </a:solidFill>
            </a:endParaRPr>
          </a:p>
          <a:p>
            <a:r>
              <a:rPr lang="ru-RU" sz="2800">
                <a:solidFill>
                  <a:srgbClr val="002060"/>
                </a:solidFill>
              </a:rPr>
              <a:t>Какое лето, что за лето! Да это просто колдовство!</a:t>
            </a:r>
          </a:p>
        </p:txBody>
      </p:sp>
    </p:spTree>
    <p:extLst>
      <p:ext uri="{BB962C8B-B14F-4D97-AF65-F5344CB8AC3E}">
        <p14:creationId xmlns:p14="http://schemas.microsoft.com/office/powerpoint/2010/main" val="1866318496"/>
      </p:ext>
    </p:extLst>
  </p:cSld>
  <p:clrMapOvr>
    <a:masterClrMapping/>
  </p:clrMapOvr>
  <p:transition/>
  <p:timing/>
</p:sld>
</file>

<file path=ppt/slides/slide6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32656"/>
            <a:ext cx="7864522" cy="331651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4293096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Кто не проклинал станционных смотрителей, кто с ними не бранивался?</a:t>
            </a:r>
          </a:p>
          <a:p>
            <a:r>
              <a:rPr lang="ru-RU" sz="2800">
                <a:solidFill>
                  <a:srgbClr val="002060"/>
                </a:solidFill>
              </a:rPr>
              <a:t>Неужели любовь, святая, преданная любовь не всесильна?</a:t>
            </a:r>
          </a:p>
        </p:txBody>
      </p:sp>
    </p:spTree>
    <p:extLst>
      <p:ext uri="{BB962C8B-B14F-4D97-AF65-F5344CB8AC3E}">
        <p14:creationId xmlns:p14="http://schemas.microsoft.com/office/powerpoint/2010/main" val="1545200625"/>
      </p:ext>
    </p:extLst>
  </p:cSld>
  <p:clrMapOvr>
    <a:masterClrMapping/>
  </p:clrMapOvr>
  <p:transition/>
  <p:timing/>
</p:sld>
</file>

<file path=ppt/slides/slide6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C00000"/>
                </a:solidFill>
              </a:rPr>
              <a:t>Вопросно-ответная форма </a:t>
            </a:r>
            <a:r>
              <a:rPr lang="ru-RU" sz="3200"/>
              <a:t>- текст, представленный в виде риторических вопросов и ответов на них.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486782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</a:rPr>
              <a:t>Для </a:t>
            </a:r>
            <a:r>
              <a:rPr lang="ru-RU" sz="2800">
                <a:solidFill>
                  <a:srgbClr val="002060"/>
                </a:solidFill>
              </a:rPr>
              <a:t>чего нужны книги? Книги нужны, чтобы развиваться, узнавать что-то новое</a:t>
            </a:r>
            <a:r>
              <a:rPr lang="ru-RU" sz="2800" smtClean="0">
                <a:solidFill>
                  <a:srgbClr val="002060"/>
                </a:solidFill>
              </a:rPr>
              <a:t>.</a:t>
            </a:r>
            <a:endParaRPr lang="ru-RU" sz="280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4293096"/>
            <a:ext cx="68407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Для чего нужно приучать детей с детства читать правильные книги,- спросите вы? А я отвечу: чтобы стать человеком, настоящим, достойным права так называться.</a:t>
            </a:r>
          </a:p>
        </p:txBody>
      </p:sp>
    </p:spTree>
    <p:extLst>
      <p:ext uri="{BB962C8B-B14F-4D97-AF65-F5344CB8AC3E}">
        <p14:creationId xmlns:p14="http://schemas.microsoft.com/office/powerpoint/2010/main" val="3803056412"/>
      </p:ext>
    </p:extLst>
  </p:cSld>
  <p:clrMapOvr>
    <a:masterClrMapping/>
  </p:clrMapOvr>
  <p:transition/>
  <p:timing/>
</p:sld>
</file>

<file path=ppt/slides/slide6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079104" y="548680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C00000"/>
                </a:solidFill>
              </a:rPr>
              <a:t>Лексический повтор </a:t>
            </a:r>
            <a:r>
              <a:rPr lang="ru-RU" sz="3200"/>
              <a:t>- повторение одного и того же слова. Средство связи в тексте между предложениями.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7240" y="2492896"/>
            <a:ext cx="7684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Это еще не сказка. Сказка только начинается.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581128"/>
            <a:ext cx="6588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Нам нужно злата, злата, </a:t>
            </a:r>
            <a:r>
              <a:rPr lang="ru-RU" sz="3200" smtClean="0">
                <a:solidFill>
                  <a:srgbClr val="002060"/>
                </a:solidFill>
              </a:rPr>
              <a:t>злата. </a:t>
            </a:r>
          </a:p>
          <a:p>
            <a:r>
              <a:rPr lang="ru-RU" sz="3200" smtClean="0">
                <a:solidFill>
                  <a:srgbClr val="002060"/>
                </a:solidFill>
              </a:rPr>
              <a:t>Копите </a:t>
            </a:r>
            <a:r>
              <a:rPr lang="ru-RU" sz="3200">
                <a:solidFill>
                  <a:srgbClr val="002060"/>
                </a:solidFill>
              </a:rPr>
              <a:t>злато до конца! </a:t>
            </a:r>
          </a:p>
        </p:txBody>
      </p:sp>
    </p:spTree>
    <p:extLst>
      <p:ext uri="{BB962C8B-B14F-4D97-AF65-F5344CB8AC3E}">
        <p14:creationId xmlns:p14="http://schemas.microsoft.com/office/powerpoint/2010/main" val="3983838251"/>
      </p:ext>
    </p:extLst>
  </p:cSld>
  <p:clrMapOvr>
    <a:masterClrMapping/>
  </p:clrMapOvr>
  <p:transition/>
  <p:timing/>
</p:sld>
</file>

<file path=ppt/slides/slide6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Эллипсис </a:t>
            </a:r>
            <a:r>
              <a:rPr lang="ru-RU" sz="2800"/>
              <a:t>—преднамеренный пропуск слов, которые подразумеваются и легко восстанавливаются из контекста. При помощи эллипсиса демонстрируется экспрессия, нагнетается напряженность, передается динамика событий.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3573016"/>
            <a:ext cx="6372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Пороша. Мы встаем, и тотчас на коня, </a:t>
            </a:r>
          </a:p>
          <a:p>
            <a:r>
              <a:rPr lang="ru-RU" sz="2800">
                <a:solidFill>
                  <a:srgbClr val="002060"/>
                </a:solidFill>
              </a:rPr>
              <a:t>И рысью по полю при первом свете дня.</a:t>
            </a:r>
          </a:p>
          <a:p>
            <a:endParaRPr lang="ru-RU" sz="2800">
              <a:solidFill>
                <a:srgbClr val="002060"/>
              </a:solidFill>
            </a:endParaRPr>
          </a:p>
          <a:p>
            <a:r>
              <a:rPr lang="ru-RU" sz="2800">
                <a:solidFill>
                  <a:srgbClr val="002060"/>
                </a:solidFill>
              </a:rPr>
              <a:t>Я не люблю, когда наполовину</a:t>
            </a:r>
          </a:p>
          <a:p>
            <a:r>
              <a:rPr lang="ru-RU" sz="2800">
                <a:solidFill>
                  <a:srgbClr val="002060"/>
                </a:solidFill>
              </a:rPr>
              <a:t> Или когда прервали разговор.</a:t>
            </a:r>
          </a:p>
        </p:txBody>
      </p:sp>
    </p:spTree>
    <p:extLst>
      <p:ext uri="{BB962C8B-B14F-4D97-AF65-F5344CB8AC3E}">
        <p14:creationId xmlns:p14="http://schemas.microsoft.com/office/powerpoint/2010/main" val="1429057206"/>
      </p:ext>
    </p:extLst>
  </p:cSld>
  <p:clrMapOvr>
    <a:masterClrMapping/>
  </p:clrMapOvr>
  <p:transition/>
  <p:timing/>
</p:sld>
</file>

<file path=ppt/slides/slide6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033795" y="1352055"/>
            <a:ext cx="5036750" cy="700271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mtClean="0">
                <a:latin typeface="Georgia" panose="02040502050405020303" pitchFamily="18" charset="0"/>
              </a:rPr>
              <a:t>Средства выразительности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3310" y="1890930"/>
            <a:ext cx="3877715" cy="45624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4" name="Объект 2"/>
          <p:cNvSpPr txBox="1"/>
          <p:nvPr/>
        </p:nvSpPr>
        <p:spPr>
          <a:xfrm>
            <a:off x="1763689" y="1142250"/>
            <a:ext cx="4891184" cy="748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3500" b="1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3500" b="1" smtClean="0">
                <a:solidFill>
                  <a:srgbClr val="002060"/>
                </a:solidFill>
                <a:latin typeface="Georgia" panose="02040502050405020303" pitchFamily="18" charset="0"/>
              </a:rPr>
              <a:t>Синтаксические средства</a:t>
            </a:r>
            <a:endParaRPr lang="ru-RU" b="1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бъект 6"/>
          <p:cNvSpPr txBox="1"/>
          <p:nvPr/>
        </p:nvSpPr>
        <p:spPr>
          <a:xfrm>
            <a:off x="673003" y="2329394"/>
            <a:ext cx="3877715" cy="4562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>
                <a:latin typeface="Georgia" panose="02040502050405020303" pitchFamily="18" charset="0"/>
              </a:rPr>
              <a:t>вводные </a:t>
            </a:r>
            <a:r>
              <a:rPr lang="ru-RU" smtClean="0">
                <a:latin typeface="Georgia" panose="02040502050405020303" pitchFamily="18" charset="0"/>
              </a:rPr>
              <a:t>слова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восклицательные и вопросительные предложения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обособленные члены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9" name="Объект 6"/>
          <p:cNvSpPr txBox="1"/>
          <p:nvPr/>
        </p:nvSpPr>
        <p:spPr>
          <a:xfrm>
            <a:off x="990819" y="1980443"/>
            <a:ext cx="3877715" cy="5234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10" name="Объект 6"/>
          <p:cNvSpPr txBox="1"/>
          <p:nvPr/>
        </p:nvSpPr>
        <p:spPr>
          <a:xfrm>
            <a:off x="265584" y="2195730"/>
            <a:ext cx="3877715" cy="45624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11" name="Объект 6"/>
          <p:cNvSpPr txBox="1"/>
          <p:nvPr/>
        </p:nvSpPr>
        <p:spPr>
          <a:xfrm>
            <a:off x="4553082" y="2329394"/>
            <a:ext cx="4380954" cy="4562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>
                <a:latin typeface="Georgia" panose="02040502050405020303" pitchFamily="18" charset="0"/>
              </a:rPr>
              <a:t>ряды однородных членов </a:t>
            </a:r>
            <a:r>
              <a:rPr lang="ru-RU" smtClean="0">
                <a:latin typeface="Georgia" panose="02040502050405020303" pitchFamily="18" charset="0"/>
              </a:rPr>
              <a:t>предложения</a:t>
            </a:r>
            <a:endParaRPr lang="ru-RU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>
                <a:latin typeface="Georgia" panose="02040502050405020303" pitchFamily="18" charset="0"/>
              </a:rPr>
              <a:t>риторические обращения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цитирование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mtClean="0">
                <a:latin typeface="Georgia" panose="02040502050405020303" pitchFamily="18" charset="0"/>
              </a:rPr>
              <a:t>диалог</a:t>
            </a:r>
            <a:endParaRPr lang="ru-RU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85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1" nodeType="click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013892" y="404664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C00000"/>
                </a:solidFill>
              </a:rPr>
              <a:t>Ряды однородных членов </a:t>
            </a:r>
            <a:r>
              <a:rPr lang="ru-RU" sz="3200"/>
              <a:t>- слова одной и той же части речи, относящиеся к одному слову и отвечающие на один вопрос. Я</a:t>
            </a:r>
            <a:r>
              <a:rPr lang="ru-RU" sz="3200" smtClean="0"/>
              <a:t>рко воссоздают </a:t>
            </a:r>
            <a:r>
              <a:rPr lang="ru-RU" sz="3200"/>
              <a:t>и картину событий, и внешние и внутренние свойства предмета описания, и всю гамму чувств.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13892" y="4221088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Природа помогает </a:t>
            </a:r>
            <a:r>
              <a:rPr lang="ru-RU" sz="3200" b="1">
                <a:solidFill>
                  <a:srgbClr val="C00000"/>
                </a:solidFill>
              </a:rPr>
              <a:t>бороться</a:t>
            </a:r>
            <a:r>
              <a:rPr lang="ru-RU" sz="3200">
                <a:solidFill>
                  <a:srgbClr val="002060"/>
                </a:solidFill>
              </a:rPr>
              <a:t>  с одиночеством, </a:t>
            </a:r>
            <a:r>
              <a:rPr lang="ru-RU" sz="3200" b="1">
                <a:solidFill>
                  <a:srgbClr val="C00000"/>
                </a:solidFill>
              </a:rPr>
              <a:t>преодолевать</a:t>
            </a:r>
            <a:r>
              <a:rPr lang="ru-RU" sz="3200">
                <a:solidFill>
                  <a:srgbClr val="002060"/>
                </a:solidFill>
              </a:rPr>
              <a:t> </a:t>
            </a:r>
            <a:r>
              <a:rPr lang="ru-RU" sz="3200" b="1">
                <a:solidFill>
                  <a:srgbClr val="C00000"/>
                </a:solidFill>
              </a:rPr>
              <a:t>отчаяние, бессилие, забывать вражду, зависть, коварство </a:t>
            </a:r>
            <a:r>
              <a:rPr lang="ru-RU" sz="3200">
                <a:solidFill>
                  <a:srgbClr val="002060"/>
                </a:solidFill>
              </a:rPr>
              <a:t>друзей.</a:t>
            </a:r>
          </a:p>
        </p:txBody>
      </p:sp>
    </p:spTree>
    <p:extLst>
      <p:ext uri="{BB962C8B-B14F-4D97-AF65-F5344CB8AC3E}">
        <p14:creationId xmlns:p14="http://schemas.microsoft.com/office/powerpoint/2010/main" val="2274632873"/>
      </p:ext>
    </p:extLst>
  </p:cSld>
  <p:clrMapOvr>
    <a:masterClrMapping/>
  </p:clrMapOvr>
  <p:transition/>
  <p:timing/>
</p:sld>
</file>

<file path=ppt/slides/slide6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Вводные </a:t>
            </a:r>
            <a:r>
              <a:rPr lang="ru-RU" sz="2800" b="1" smtClean="0">
                <a:solidFill>
                  <a:srgbClr val="C00000"/>
                </a:solidFill>
              </a:rPr>
              <a:t>слова </a:t>
            </a:r>
            <a:r>
              <a:rPr lang="ru-RU" sz="2800"/>
              <a:t>- слова, словосочетания, не входящие в структуру предложения (к ним нельзя задать вопрос), выражающие отношение говорящего к высказыванию. В предложении выделяются запятыми. Умелое использование вводных конструкций поможет и выразить оттенки чувств, и систематизировать мысли, и выделить важное.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4581128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К сожалению</a:t>
            </a:r>
            <a:r>
              <a:rPr lang="ru-RU" sz="2800">
                <a:solidFill>
                  <a:srgbClr val="002060"/>
                </a:solidFill>
              </a:rPr>
              <a:t>, все оказалось ложью. </a:t>
            </a:r>
            <a:r>
              <a:rPr lang="ru-RU" sz="2800" b="1">
                <a:solidFill>
                  <a:srgbClr val="C00000"/>
                </a:solidFill>
              </a:rPr>
              <a:t>По-моему</a:t>
            </a:r>
            <a:r>
              <a:rPr lang="ru-RU" sz="2800">
                <a:solidFill>
                  <a:srgbClr val="002060"/>
                </a:solidFill>
              </a:rPr>
              <a:t>, ты не понимаешь меня. Он, </a:t>
            </a:r>
            <a:r>
              <a:rPr lang="ru-RU" sz="2800" b="1">
                <a:solidFill>
                  <a:srgbClr val="C00000"/>
                </a:solidFill>
              </a:rPr>
              <a:t>видимо</a:t>
            </a:r>
            <a:r>
              <a:rPr lang="ru-RU" sz="2800">
                <a:solidFill>
                  <a:srgbClr val="002060"/>
                </a:solidFill>
              </a:rPr>
              <a:t>, думает об экзамене.</a:t>
            </a:r>
          </a:p>
        </p:txBody>
      </p:sp>
    </p:spTree>
    <p:extLst>
      <p:ext uri="{BB962C8B-B14F-4D97-AF65-F5344CB8AC3E}">
        <p14:creationId xmlns:p14="http://schemas.microsoft.com/office/powerpoint/2010/main" val="1267602217"/>
      </p:ext>
    </p:extLst>
  </p:cSld>
  <p:clrMapOvr>
    <a:masterClrMapping/>
  </p:clrMapOvr>
  <p:transition/>
  <p:timing/>
</p:sld>
</file>

<file path=ppt/slides/slide6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04664"/>
            <a:ext cx="69847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Риторические обращения </a:t>
            </a:r>
            <a:r>
              <a:rPr lang="ru-RU" sz="3200"/>
              <a:t>– обращения, которые используются с целью привлечения внимания к проблеме, для призыва к действию. Выделяются запятыми.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23682" y="4293096"/>
            <a:ext cx="67327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Горожане</a:t>
            </a:r>
            <a:r>
              <a:rPr lang="ru-RU" sz="3200"/>
              <a:t>, </a:t>
            </a:r>
            <a:r>
              <a:rPr lang="ru-RU" sz="3200">
                <a:solidFill>
                  <a:srgbClr val="002060"/>
                </a:solidFill>
              </a:rPr>
              <a:t>сделаем наш город зелёным и уютным!</a:t>
            </a:r>
          </a:p>
        </p:txBody>
      </p:sp>
    </p:spTree>
    <p:extLst>
      <p:ext uri="{BB962C8B-B14F-4D97-AF65-F5344CB8AC3E}">
        <p14:creationId xmlns:p14="http://schemas.microsoft.com/office/powerpoint/2010/main" val="379733670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052736"/>
            <a:ext cx="69717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>
                <a:solidFill>
                  <a:srgbClr val="C00000"/>
                </a:solidFill>
              </a:rPr>
              <a:t> </a:t>
            </a:r>
            <a:r>
              <a:rPr lang="ru-RU" sz="3600" b="1" smtClean="0">
                <a:solidFill>
                  <a:srgbClr val="C00000"/>
                </a:solidFill>
              </a:rPr>
              <a:t>Художественно-выразительные </a:t>
            </a:r>
          </a:p>
          <a:p>
            <a:pPr algn="ctr"/>
            <a:r>
              <a:rPr lang="ru-RU" sz="3600" b="1" smtClean="0">
                <a:solidFill>
                  <a:srgbClr val="C00000"/>
                </a:solidFill>
              </a:rPr>
              <a:t>средства языка</a:t>
            </a:r>
            <a:endParaRPr lang="ru-RU" sz="3600" b="1">
              <a:solidFill>
                <a:srgbClr val="C00000"/>
              </a:solidFill>
            </a:endParaRPr>
          </a:p>
        </p:txBody>
      </p:sp>
      <p:sp>
        <p:nvSpPr>
          <p:cNvPr id="4" name="Объект 2"/>
          <p:cNvSpPr txBox="1"/>
          <p:nvPr/>
        </p:nvSpPr>
        <p:spPr>
          <a:xfrm>
            <a:off x="683568" y="2780928"/>
            <a:ext cx="3456384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smtClean="0">
                <a:latin typeface="Georgia" panose="02040502050405020303" pitchFamily="18" charset="0"/>
              </a:rPr>
              <a:t>Фонетические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b="1" smtClean="0">
                <a:latin typeface="Georgia" panose="02040502050405020303" pitchFamily="18" charset="0"/>
              </a:rPr>
              <a:t>средства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b="1">
              <a:latin typeface="Georgia" panose="02040502050405020303" pitchFamily="18" charset="0"/>
            </a:endParaRPr>
          </a:p>
        </p:txBody>
      </p:sp>
      <p:sp>
        <p:nvSpPr>
          <p:cNvPr id="12" name="Объект 2"/>
          <p:cNvSpPr txBox="1"/>
          <p:nvPr/>
        </p:nvSpPr>
        <p:spPr>
          <a:xfrm>
            <a:off x="4932040" y="2780928"/>
            <a:ext cx="3528392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smtClean="0">
                <a:latin typeface="Georgia" panose="02040502050405020303" pitchFamily="18" charset="0"/>
              </a:rPr>
              <a:t>Лексические средства и тропы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b="1" smtClean="0">
              <a:latin typeface="Georgia" panose="02040502050405020303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b="1">
              <a:latin typeface="Georgia" panose="02040502050405020303" pitchFamily="18" charset="0"/>
            </a:endParaRPr>
          </a:p>
        </p:txBody>
      </p:sp>
      <p:sp>
        <p:nvSpPr>
          <p:cNvPr id="14" name="Объект 2"/>
          <p:cNvSpPr txBox="1"/>
          <p:nvPr/>
        </p:nvSpPr>
        <p:spPr>
          <a:xfrm>
            <a:off x="2555776" y="4653136"/>
            <a:ext cx="3888432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smtClean="0">
                <a:latin typeface="Georgia" panose="02040502050405020303" pitchFamily="18" charset="0"/>
              </a:rPr>
              <a:t>Синтаксические средства и фигуры речи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b="1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97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7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Обособленные члены </a:t>
            </a:r>
            <a:r>
              <a:rPr lang="ru-RU" sz="2800"/>
              <a:t>- выделенные запятыми члены предложения, позволяющие ярко, конкретно, подробно, эмоционально описать что-то, рассказать о чём-то . Они способствуют уточнению, усилению общего впечатления от содержания текста.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077072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В родных местах всё так же шуршат камыши</a:t>
            </a:r>
            <a:r>
              <a:rPr lang="ru-RU" sz="2800"/>
              <a:t>, </a:t>
            </a:r>
            <a:r>
              <a:rPr lang="ru-RU" sz="2800">
                <a:solidFill>
                  <a:srgbClr val="C00000"/>
                </a:solidFill>
              </a:rPr>
              <a:t>сделавшие меня своим шелестом, своими вещими шёпотами тем поэтом, каким я стал</a:t>
            </a:r>
            <a:r>
              <a:rPr lang="ru-RU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1083945"/>
      </p:ext>
    </p:extLst>
  </p:cSld>
  <p:clrMapOvr>
    <a:masterClrMapping/>
  </p:clrMapOvr>
  <p:transition/>
  <p:timing/>
</p:sld>
</file>

<file path=ppt/slides/slide7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056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Восклицательные и вопросительные предложения </a:t>
            </a:r>
            <a:r>
              <a:rPr lang="ru-RU" sz="3200"/>
              <a:t>позволяют автору выразить своё отношение к описываемому.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996952"/>
            <a:ext cx="698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Милосердие - удивительное свойств души </a:t>
            </a:r>
            <a:r>
              <a:rPr lang="ru-RU" sz="2800" smtClean="0">
                <a:solidFill>
                  <a:srgbClr val="002060"/>
                </a:solidFill>
              </a:rPr>
              <a:t>человека! Надо </a:t>
            </a:r>
            <a:r>
              <a:rPr lang="ru-RU" sz="2800">
                <a:solidFill>
                  <a:srgbClr val="002060"/>
                </a:solidFill>
              </a:rPr>
              <a:t>воспитывать милосердие в детства</a:t>
            </a:r>
            <a:r>
              <a:rPr lang="ru-RU" sz="2800" smtClean="0">
                <a:solidFill>
                  <a:srgbClr val="002060"/>
                </a:solidFill>
              </a:rPr>
              <a:t>!</a:t>
            </a:r>
          </a:p>
          <a:p>
            <a:endParaRPr lang="ru-RU" sz="2800">
              <a:solidFill>
                <a:srgbClr val="002060"/>
              </a:solidFill>
            </a:endParaRPr>
          </a:p>
          <a:p>
            <a:r>
              <a:rPr lang="ru-RU" sz="2800">
                <a:solidFill>
                  <a:srgbClr val="002060"/>
                </a:solidFill>
              </a:rPr>
              <a:t>Что слава? / Шепот ли чтеца? /Гоненье ль низкого невежды? /Иль восхищение глупца?</a:t>
            </a:r>
          </a:p>
        </p:txBody>
      </p:sp>
    </p:spTree>
    <p:extLst>
      <p:ext uri="{BB962C8B-B14F-4D97-AF65-F5344CB8AC3E}">
        <p14:creationId xmlns:p14="http://schemas.microsoft.com/office/powerpoint/2010/main" val="527604564"/>
      </p:ext>
    </p:extLst>
  </p:cSld>
  <p:clrMapOvr>
    <a:masterClrMapping/>
  </p:clrMapOvr>
  <p:transition/>
  <p:timing/>
</p:sld>
</file>

<file path=ppt/slides/slide7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754375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C00000"/>
                </a:solidFill>
              </a:rPr>
              <a:t>Цитирование</a:t>
            </a:r>
            <a:r>
              <a:rPr lang="ru-RU" sz="3200" smtClean="0"/>
              <a:t> </a:t>
            </a:r>
            <a:r>
              <a:rPr lang="ru-RU" sz="3200"/>
              <a:t>- слова, строки, отрывки из других произведений, включенные в текст для подтверждения своих мыслей.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2475" y="3645024"/>
            <a:ext cx="7128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Сократ вывел формулу «ума» и «глупости», до сих пор непревзойденную: «Я знаю, что ничего не знаю, а другие не знают даже этого». </a:t>
            </a:r>
          </a:p>
        </p:txBody>
      </p:sp>
    </p:spTree>
    <p:extLst>
      <p:ext uri="{BB962C8B-B14F-4D97-AF65-F5344CB8AC3E}">
        <p14:creationId xmlns:p14="http://schemas.microsoft.com/office/powerpoint/2010/main" val="1265183225"/>
      </p:ext>
    </p:extLst>
  </p:cSld>
  <p:clrMapOvr>
    <a:masterClrMapping/>
  </p:clrMapOvr>
  <p:transition/>
  <p:timing/>
</p:sld>
</file>

<file path=ppt/slides/slide7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836712"/>
            <a:ext cx="6408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C00000"/>
                </a:solidFill>
              </a:rPr>
              <a:t>Диалог</a:t>
            </a:r>
            <a:r>
              <a:rPr lang="ru-RU" sz="3200" smtClean="0"/>
              <a:t>- </a:t>
            </a:r>
            <a:r>
              <a:rPr lang="ru-RU" sz="3200"/>
              <a:t>разговор двух или более героев повествования.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636912"/>
            <a:ext cx="68407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Он молчал. Мария Петровна, тоже помолчав, вдруг спросила робко:</a:t>
            </a:r>
          </a:p>
          <a:p>
            <a:r>
              <a:rPr lang="ru-RU" sz="2800">
                <a:solidFill>
                  <a:srgbClr val="002060"/>
                </a:solidFill>
              </a:rPr>
              <a:t> - Скажи, Паша, хоть капелька моей доли есть в твоей работе? Хоть что-нибудь...</a:t>
            </a:r>
          </a:p>
          <a:p>
            <a:r>
              <a:rPr lang="ru-RU" sz="2800">
                <a:solidFill>
                  <a:srgbClr val="002060"/>
                </a:solidFill>
              </a:rPr>
              <a:t>- Мария Петровна, что вы говорите? - в замешательстве забормотал он.</a:t>
            </a:r>
          </a:p>
          <a:p>
            <a:r>
              <a:rPr lang="ru-RU" sz="2800">
                <a:solidFill>
                  <a:srgbClr val="002060"/>
                </a:solidFill>
              </a:rPr>
              <a:t>- Если бы не вы!...</a:t>
            </a:r>
          </a:p>
        </p:txBody>
      </p:sp>
    </p:spTree>
    <p:extLst>
      <p:ext uri="{BB962C8B-B14F-4D97-AF65-F5344CB8AC3E}">
        <p14:creationId xmlns:p14="http://schemas.microsoft.com/office/powerpoint/2010/main" val="934028370"/>
      </p:ext>
    </p:extLst>
  </p:cSld>
  <p:clrMapOvr>
    <a:masterClrMapping/>
  </p:clrMapOvr>
  <p:transition/>
  <p:timing/>
</p:sld>
</file>

<file path=ppt/slides/slide7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Задание 1</a:t>
            </a:r>
            <a:endParaRPr lang="ru-RU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806077"/>
              </p:ext>
            </p:extLst>
          </p:nvPr>
        </p:nvGraphicFramePr>
        <p:xfrm>
          <a:off x="395536" y="1412776"/>
          <a:ext cx="4258816" cy="4724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smtClean="0">
                          <a:latin typeface="Georgia" panose="02040502050405020303" pitchFamily="18" charset="0"/>
                        </a:rPr>
                        <a:t>А) Но красоты их безобразной я скоро таинство постиг.</a:t>
                      </a:r>
                      <a:endParaRPr lang="ru-RU" sz="20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Б) Дрожит изумрудная капля В зелёной ладошке ольхи.</a:t>
                      </a:r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В) Кречинский решил действовать с места в карьер, натиском.</a:t>
                      </a:r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Г) Знакомый серый пиджак мелькнул в толпе, а затем повернул за угол.</a:t>
                      </a:r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Д) В лунные ночи он, словно ящерица, взбирался по гладкой стене на третий этаж.</a:t>
                      </a:r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17985"/>
              </p:ext>
            </p:extLst>
          </p:nvPr>
        </p:nvGraphicFramePr>
        <p:xfrm>
          <a:off x="5004048" y="1397000"/>
          <a:ext cx="3384376" cy="49843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047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Фразеологизм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2. Сравнение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3. Метафора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4. Метонимия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5. Оксюморон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6. Гипербола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7. Ирония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092280" y="5700329"/>
            <a:ext cx="1584176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>
                <a:solidFill>
                  <a:srgbClr val="002060"/>
                </a:solidFill>
              </a:rPr>
              <a:t>53142</a:t>
            </a:r>
            <a:endParaRPr lang="ru-RU" sz="3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10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Задание 2</a:t>
            </a:r>
            <a:endParaRPr lang="ru-RU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260285"/>
              </p:ext>
            </p:extLst>
          </p:nvPr>
        </p:nvGraphicFramePr>
        <p:xfrm>
          <a:off x="395536" y="1128329"/>
          <a:ext cx="4258816" cy="5486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smtClean="0">
                          <a:latin typeface="Georgia" panose="02040502050405020303" pitchFamily="18" charset="0"/>
                        </a:rPr>
                        <a:t>А) И сосна до звезды достаёт.</a:t>
                      </a:r>
                      <a:endParaRPr lang="ru-RU" sz="22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smtClean="0">
                          <a:latin typeface="Georgia" panose="02040502050405020303" pitchFamily="18" charset="0"/>
                        </a:rPr>
                        <a:t>Б) Когда я вижу вашу стать, моложе хочется мне стать.</a:t>
                      </a:r>
                      <a:endParaRPr lang="ru-RU" sz="2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smtClean="0">
                          <a:latin typeface="Georgia" panose="02040502050405020303" pitchFamily="18" charset="0"/>
                        </a:rPr>
                        <a:t>В) С того часу начались для Ильи сладостные мучения.</a:t>
                      </a:r>
                      <a:endParaRPr lang="ru-RU" sz="2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smtClean="0">
                          <a:latin typeface="Georgia" panose="02040502050405020303" pitchFamily="18" charset="0"/>
                        </a:rPr>
                        <a:t>Г) Господа, я надеюсь, что здесь собрался всё свой народ и никто не вынесет сор из избы.</a:t>
                      </a:r>
                      <a:endParaRPr lang="ru-RU" sz="2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smtClean="0">
                          <a:latin typeface="Georgia" panose="02040502050405020303" pitchFamily="18" charset="0"/>
                        </a:rPr>
                        <a:t>Д) Огнём извивался в пляске Мартынов и гнулся тростинкою.</a:t>
                      </a:r>
                      <a:endParaRPr lang="ru-RU" sz="2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282924"/>
              </p:ext>
            </p:extLst>
          </p:nvPr>
        </p:nvGraphicFramePr>
        <p:xfrm>
          <a:off x="5004048" y="1153728"/>
          <a:ext cx="3384376" cy="49843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1. Литота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2. Гипербола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3. Каламбур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4. Метонимия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5. Сравнение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6. Оксюморон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7. </a:t>
                      </a:r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Фразеологизм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092280" y="5700329"/>
            <a:ext cx="1584176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>
                <a:solidFill>
                  <a:srgbClr val="002060"/>
                </a:solidFill>
              </a:rPr>
              <a:t>23675</a:t>
            </a:r>
            <a:endParaRPr lang="ru-RU" sz="3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16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Задание 3</a:t>
            </a:r>
            <a:endParaRPr lang="ru-RU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739007"/>
              </p:ext>
            </p:extLst>
          </p:nvPr>
        </p:nvGraphicFramePr>
        <p:xfrm>
          <a:off x="395536" y="1128327"/>
          <a:ext cx="4258816" cy="48929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8276">
                <a:tc>
                  <a:txBody>
                    <a:bodyPr/>
                    <a:lstStyle/>
                    <a:p>
                      <a:r>
                        <a:rPr lang="ru-RU" sz="2200" smtClean="0">
                          <a:latin typeface="Georgia" panose="02040502050405020303" pitchFamily="18" charset="0"/>
                        </a:rPr>
                        <a:t>А) Волга под боком, но заволжане в бурлаки не ходили.</a:t>
                      </a:r>
                      <a:endParaRPr lang="ru-RU" sz="22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136">
                <a:tc>
                  <a:txBody>
                    <a:bodyPr/>
                    <a:lstStyle/>
                    <a:p>
                      <a:r>
                        <a:rPr lang="ru-RU" sz="2200" b="1" smtClean="0">
                          <a:latin typeface="Georgia" panose="02040502050405020303" pitchFamily="18" charset="0"/>
                        </a:rPr>
                        <a:t>Б) Пылаю горы- горны, и море синеблузится.</a:t>
                      </a:r>
                      <a:endParaRPr lang="ru-RU" sz="2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136">
                <a:tc>
                  <a:txBody>
                    <a:bodyPr/>
                    <a:lstStyle/>
                    <a:p>
                      <a:r>
                        <a:rPr lang="ru-RU" sz="2200" b="1" smtClean="0">
                          <a:latin typeface="Georgia" panose="02040502050405020303" pitchFamily="18" charset="0"/>
                        </a:rPr>
                        <a:t>В) Покорный энтузиазм толпы.</a:t>
                      </a:r>
                      <a:endParaRPr lang="ru-RU" sz="2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136">
                <a:tc>
                  <a:txBody>
                    <a:bodyPr/>
                    <a:lstStyle/>
                    <a:p>
                      <a:r>
                        <a:rPr lang="ru-RU" sz="2200" b="1" smtClean="0">
                          <a:latin typeface="Georgia" panose="02040502050405020303" pitchFamily="18" charset="0"/>
                        </a:rPr>
                        <a:t>Г) Лучше умереть, чем жить без рассудка.</a:t>
                      </a:r>
                      <a:endParaRPr lang="ru-RU" sz="2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8276">
                <a:tc>
                  <a:txBody>
                    <a:bodyPr/>
                    <a:lstStyle/>
                    <a:p>
                      <a:r>
                        <a:rPr lang="ru-RU" sz="2200" b="1" smtClean="0">
                          <a:latin typeface="Georgia" panose="02040502050405020303" pitchFamily="18" charset="0"/>
                        </a:rPr>
                        <a:t>Д) Некоторых гимназистов класс освобождал от драки.</a:t>
                      </a:r>
                      <a:endParaRPr lang="ru-RU" sz="2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9860"/>
              </p:ext>
            </p:extLst>
          </p:nvPr>
        </p:nvGraphicFramePr>
        <p:xfrm>
          <a:off x="5004048" y="1153728"/>
          <a:ext cx="3816424" cy="521716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1. Метафора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2. Метонимия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3. Историзм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4. Архаизм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5. Авторский неологизм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6. Оксюморон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7. </a:t>
                      </a:r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Антонимы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092280" y="5700329"/>
            <a:ext cx="1584176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>
                <a:solidFill>
                  <a:srgbClr val="002060"/>
                </a:solidFill>
              </a:rPr>
              <a:t>35672</a:t>
            </a:r>
            <a:endParaRPr lang="ru-RU" sz="3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17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Задание 4</a:t>
            </a:r>
            <a:endParaRPr lang="ru-RU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260091"/>
              </p:ext>
            </p:extLst>
          </p:nvPr>
        </p:nvGraphicFramePr>
        <p:xfrm>
          <a:off x="308451" y="1105198"/>
          <a:ext cx="4258816" cy="54508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0513">
                <a:tc>
                  <a:txBody>
                    <a:bodyPr/>
                    <a:lstStyle/>
                    <a:p>
                      <a:r>
                        <a:rPr lang="ru-RU" sz="2000" smtClean="0">
                          <a:latin typeface="Georgia" panose="02040502050405020303" pitchFamily="18" charset="0"/>
                        </a:rPr>
                        <a:t>А) Сразу вся деревня узнала: к Агафье приехал сын.</a:t>
                      </a:r>
                      <a:endParaRPr lang="ru-RU" sz="20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Б) Они не чувствуют, как простой разговор постепенно переходит в глумление и издевательство.</a:t>
                      </a:r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136"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В) Тополь гудел, как исполинский орга′н.</a:t>
                      </a:r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136"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Г) Приятно иногда размяться и тряхнуть стариной.</a:t>
                      </a:r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5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Д) Мицкевич предсказывает победу индивидуализма, а Пушкин – его полное поражение.</a:t>
                      </a:r>
                    </a:p>
                    <a:p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505816"/>
              </p:ext>
            </p:extLst>
          </p:nvPr>
        </p:nvGraphicFramePr>
        <p:xfrm>
          <a:off x="5004048" y="1153728"/>
          <a:ext cx="3816424" cy="49843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1. Метафора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2. Метонимия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3. Фразеологизм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4. Сравнение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5. </a:t>
                      </a:r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Антонимы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6. Синонимы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7. Каламбур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092280" y="5700329"/>
            <a:ext cx="1584176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>
                <a:solidFill>
                  <a:srgbClr val="002060"/>
                </a:solidFill>
              </a:rPr>
              <a:t>26435</a:t>
            </a:r>
            <a:endParaRPr lang="ru-RU" sz="3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28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mtClean="0">
                <a:solidFill>
                  <a:srgbClr val="002060"/>
                </a:solidFill>
                <a:latin typeface="Georgia" panose="02040502050405020303" pitchFamily="18" charset="0"/>
              </a:rPr>
              <a:t>Задание 5</a:t>
            </a:r>
            <a:endParaRPr lang="ru-RU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253822"/>
              </p:ext>
            </p:extLst>
          </p:nvPr>
        </p:nvGraphicFramePr>
        <p:xfrm>
          <a:off x="308451" y="1105198"/>
          <a:ext cx="4258816" cy="504989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0513">
                <a:tc>
                  <a:txBody>
                    <a:bodyPr/>
                    <a:lstStyle/>
                    <a:p>
                      <a:r>
                        <a:rPr lang="ru-RU" sz="2000" smtClean="0">
                          <a:latin typeface="Georgia" panose="02040502050405020303" pitchFamily="18" charset="0"/>
                        </a:rPr>
                        <a:t>А) Раздирает</a:t>
                      </a:r>
                      <a:r>
                        <a:rPr lang="ru-RU" sz="2000" baseline="0" smtClean="0">
                          <a:latin typeface="Georgia" panose="02040502050405020303" pitchFamily="18" charset="0"/>
                        </a:rPr>
                        <a:t> рот зевота шире Мексиканского залива</a:t>
                      </a:r>
                      <a:r>
                        <a:rPr lang="ru-RU" sz="2000" smtClean="0">
                          <a:latin typeface="Georgia" panose="02040502050405020303" pitchFamily="18" charset="0"/>
                        </a:rPr>
                        <a:t>.</a:t>
                      </a:r>
                      <a:endParaRPr lang="ru-RU" sz="20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Б) Мы просто пятимся вперёд</a:t>
                      </a:r>
                      <a:r>
                        <a:rPr lang="ru-RU" sz="2000" b="1" baseline="0" smtClean="0">
                          <a:latin typeface="Georgia" panose="02040502050405020303" pitchFamily="18" charset="0"/>
                        </a:rPr>
                        <a:t> и падаем куда-то ввысь</a:t>
                      </a:r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.</a:t>
                      </a:r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136"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В) В красном закате плыли величавые лебеди – розовато- золотые в солнце.</a:t>
                      </a:r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136"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Г) Дни похожи друг на друга, как облака.</a:t>
                      </a:r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5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 smtClean="0">
                          <a:latin typeface="Georgia" panose="02040502050405020303" pitchFamily="18" charset="0"/>
                        </a:rPr>
                        <a:t>Д) Ниже тоненькой былиночки надо голову клонить.</a:t>
                      </a:r>
                    </a:p>
                    <a:p>
                      <a:endParaRPr lang="ru-RU" sz="20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41033"/>
              </p:ext>
            </p:extLst>
          </p:nvPr>
        </p:nvGraphicFramePr>
        <p:xfrm>
          <a:off x="5004048" y="1153728"/>
          <a:ext cx="3816424" cy="49843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1. Эпитеты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2. Метонимия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3. Гипербола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r>
                        <a:rPr lang="ru-RU" sz="2800" smtClean="0">
                          <a:latin typeface="Georgia" panose="02040502050405020303" pitchFamily="18" charset="0"/>
                        </a:rPr>
                        <a:t>4. Литота</a:t>
                      </a:r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5. Сравнение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6. Оксюморон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smtClean="0">
                          <a:latin typeface="Georgia" panose="02040502050405020303" pitchFamily="18" charset="0"/>
                        </a:rPr>
                        <a:t>7. </a:t>
                      </a:r>
                      <a:r>
                        <a:rPr lang="ru-RU" sz="2800" b="0" smtClean="0">
                          <a:latin typeface="Georgia" panose="02040502050405020303" pitchFamily="18" charset="0"/>
                        </a:rPr>
                        <a:t>Антонимы</a:t>
                      </a:r>
                      <a:endParaRPr lang="ru-RU" sz="2800" b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092280" y="5700329"/>
            <a:ext cx="1584176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>
                <a:solidFill>
                  <a:srgbClr val="002060"/>
                </a:solidFill>
              </a:rPr>
              <a:t>36154</a:t>
            </a:r>
            <a:endParaRPr lang="ru-RU" sz="3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78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Ответы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smtClean="0"/>
              <a:t>1</a:t>
            </a:r>
          </a:p>
          <a:p>
            <a:r>
              <a:rPr lang="ru-RU" sz="3600" smtClean="0"/>
              <a:t>2</a:t>
            </a:r>
          </a:p>
          <a:p>
            <a:r>
              <a:rPr lang="ru-RU" sz="3600" smtClean="0"/>
              <a:t>3</a:t>
            </a:r>
          </a:p>
          <a:p>
            <a:r>
              <a:rPr lang="ru-RU" sz="3600" smtClean="0"/>
              <a:t>4</a:t>
            </a:r>
          </a:p>
          <a:p>
            <a:r>
              <a:rPr lang="ru-RU" sz="3600" smtClean="0"/>
              <a:t>5</a:t>
            </a:r>
          </a:p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478893"/>
            <a:ext cx="864096" cy="5158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888" y="3140968"/>
            <a:ext cx="889919" cy="5312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8704" y="3818460"/>
            <a:ext cx="865103" cy="5164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3888" y="4507405"/>
            <a:ext cx="870429" cy="5196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3888" y="5187625"/>
            <a:ext cx="870429" cy="51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6894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</a:rPr>
              <a:t>Художественно-выразительные </a:t>
            </a:r>
            <a:r>
              <a:rPr lang="ru-RU" sz="2000" b="1" smtClean="0">
                <a:solidFill>
                  <a:srgbClr val="C00000"/>
                </a:solidFill>
              </a:rPr>
              <a:t>средства языка.</a:t>
            </a:r>
          </a:p>
          <a:p>
            <a:pPr algn="ctr"/>
            <a:endParaRPr lang="ru-RU" sz="2000"/>
          </a:p>
          <a:p>
            <a:r>
              <a:rPr lang="ru-RU" sz="2000" b="1" smtClean="0"/>
              <a:t>Фонетические (звуковые) средства </a:t>
            </a:r>
            <a:r>
              <a:rPr lang="ru-RU" sz="2000"/>
              <a:t>– </a:t>
            </a:r>
            <a:r>
              <a:rPr lang="ru-RU" sz="2000" smtClean="0"/>
              <a:t>это средства </a:t>
            </a:r>
            <a:r>
              <a:rPr lang="ru-RU" sz="2000"/>
              <a:t>языка, звучание которых позволяет вызвать определенные ассоциации — звуковые, зрительные и т. д. — создать тем самым сильный, запоминающийся образ и более полно передать смысл </a:t>
            </a:r>
            <a:r>
              <a:rPr lang="ru-RU" sz="2000" smtClean="0"/>
              <a:t>высказывания</a:t>
            </a:r>
            <a:r>
              <a:rPr lang="ru-RU" sz="2000"/>
              <a:t>:</a:t>
            </a:r>
            <a:r>
              <a:rPr lang="ru-RU" sz="2000" smtClean="0"/>
              <a:t> </a:t>
            </a:r>
            <a:r>
              <a:rPr lang="ru-RU" sz="2000">
                <a:solidFill>
                  <a:srgbClr val="C00000"/>
                </a:solidFill>
              </a:rPr>
              <a:t>ассонанс, аллитерация или звукоподражание.</a:t>
            </a:r>
          </a:p>
          <a:p>
            <a:r>
              <a:rPr lang="ru-RU" sz="2000" b="1" smtClean="0"/>
              <a:t>Лексические средства </a:t>
            </a:r>
            <a:r>
              <a:rPr lang="ru-RU" sz="2000" smtClean="0"/>
              <a:t>связаны со словом и бывают </a:t>
            </a:r>
            <a:r>
              <a:rPr lang="ru-RU" sz="2000" b="1" smtClean="0"/>
              <a:t>специальные</a:t>
            </a:r>
            <a:r>
              <a:rPr lang="ru-RU" sz="2000" smtClean="0"/>
              <a:t> (</a:t>
            </a:r>
            <a:r>
              <a:rPr lang="ru-RU" sz="2000" smtClean="0">
                <a:solidFill>
                  <a:srgbClr val="C00000"/>
                </a:solidFill>
              </a:rPr>
              <a:t>тропы</a:t>
            </a:r>
            <a:r>
              <a:rPr lang="ru-RU" sz="2000" smtClean="0"/>
              <a:t>) и </a:t>
            </a:r>
            <a:r>
              <a:rPr lang="ru-RU" sz="2000" b="1" smtClean="0"/>
              <a:t>неспециальные</a:t>
            </a:r>
            <a:r>
              <a:rPr lang="ru-RU" sz="2000"/>
              <a:t> </a:t>
            </a:r>
            <a:r>
              <a:rPr lang="ru-RU" sz="2000" smtClean="0"/>
              <a:t>(</a:t>
            </a:r>
            <a:r>
              <a:rPr lang="ru-RU" sz="2000" smtClean="0">
                <a:solidFill>
                  <a:srgbClr val="C00000"/>
                </a:solidFill>
              </a:rPr>
              <a:t>синонимы</a:t>
            </a:r>
            <a:r>
              <a:rPr lang="ru-RU" sz="2000">
                <a:solidFill>
                  <a:srgbClr val="C00000"/>
                </a:solidFill>
              </a:rPr>
              <a:t>, антонимы и др</a:t>
            </a:r>
            <a:r>
              <a:rPr lang="ru-RU" sz="2000" smtClean="0"/>
              <a:t>.). </a:t>
            </a:r>
            <a:r>
              <a:rPr lang="ru-RU" sz="2000" b="1" smtClean="0"/>
              <a:t>Тропы</a:t>
            </a:r>
            <a:r>
              <a:rPr lang="ru-RU" sz="2000" smtClean="0"/>
              <a:t> </a:t>
            </a:r>
            <a:r>
              <a:rPr lang="ru-RU" sz="2000"/>
              <a:t>– это слова или выражения, употребленные в переносном </a:t>
            </a:r>
            <a:r>
              <a:rPr lang="ru-RU" sz="2000" smtClean="0"/>
              <a:t>смысле (</a:t>
            </a:r>
            <a:r>
              <a:rPr lang="ru-RU" sz="2000" smtClean="0">
                <a:solidFill>
                  <a:srgbClr val="C00000"/>
                </a:solidFill>
              </a:rPr>
              <a:t>эпитет, метафора и др</a:t>
            </a:r>
            <a:r>
              <a:rPr lang="ru-RU" sz="2000" smtClean="0"/>
              <a:t>.).</a:t>
            </a:r>
          </a:p>
          <a:p>
            <a:r>
              <a:rPr lang="ru-RU" sz="2000" b="1"/>
              <a:t>Синтаксические средства </a:t>
            </a:r>
            <a:r>
              <a:rPr lang="ru-RU" sz="2000" smtClean="0"/>
              <a:t>связаны </a:t>
            </a:r>
            <a:r>
              <a:rPr lang="ru-RU" sz="2000"/>
              <a:t>со знаками препинания, их выделяют запятыми, тире, ставится знак вопроса или восклицания и т.д</a:t>
            </a:r>
            <a:r>
              <a:rPr lang="ru-RU" sz="2000" smtClean="0"/>
              <a:t>. (</a:t>
            </a:r>
            <a:r>
              <a:rPr lang="ru-RU" sz="2000" smtClean="0">
                <a:solidFill>
                  <a:srgbClr val="C00000"/>
                </a:solidFill>
              </a:rPr>
              <a:t>вводные слова, обращения и т.д</a:t>
            </a:r>
            <a:r>
              <a:rPr lang="ru-RU" sz="2000" smtClean="0"/>
              <a:t>.) </a:t>
            </a:r>
          </a:p>
          <a:p>
            <a:r>
              <a:rPr lang="ru-RU" sz="2000" b="1" smtClean="0"/>
              <a:t>Фигуры речи (приёмы) </a:t>
            </a:r>
            <a:r>
              <a:rPr lang="ru-RU" sz="2000"/>
              <a:t>-  обороты речи, применяемые для усиления экспрессивности (выразительности) </a:t>
            </a:r>
            <a:r>
              <a:rPr lang="ru-RU" sz="2000" smtClean="0"/>
              <a:t>высказывания (</a:t>
            </a:r>
            <a:r>
              <a:rPr lang="ru-RU" sz="2000" smtClean="0">
                <a:solidFill>
                  <a:srgbClr val="C00000"/>
                </a:solidFill>
              </a:rPr>
              <a:t>анафора, антитеза и др</a:t>
            </a:r>
            <a:r>
              <a:rPr lang="ru-RU" sz="2000" smtClean="0"/>
              <a:t>.)</a:t>
            </a:r>
            <a:endParaRPr lang="ru-RU" sz="2000"/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128761224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12046"/>
            <a:ext cx="6798734" cy="130386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mtClean="0">
                <a:latin typeface="Georgia" panose="02040502050405020303" pitchFamily="18" charset="0"/>
              </a:rPr>
              <a:t>Средства выразительности</a:t>
            </a:r>
            <a:endParaRPr lang="ru-RU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1844824"/>
            <a:ext cx="3960440" cy="74868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smtClean="0">
                <a:solidFill>
                  <a:srgbClr val="002060"/>
                </a:solidFill>
                <a:latin typeface="Georgia" panose="02040502050405020303" pitchFamily="18" charset="0"/>
              </a:rPr>
              <a:t>фонетические</a:t>
            </a:r>
            <a:endParaRPr lang="ru-RU" sz="3600" b="1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755576" y="2996952"/>
            <a:ext cx="3034680" cy="7486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>
                <a:latin typeface="Georgia" panose="02040502050405020303" pitchFamily="18" charset="0"/>
              </a:rPr>
              <a:t>А</a:t>
            </a:r>
            <a:r>
              <a:rPr lang="ru-RU" b="1" smtClean="0">
                <a:latin typeface="Georgia" panose="02040502050405020303" pitchFamily="18" charset="0"/>
              </a:rPr>
              <a:t>ллитерация</a:t>
            </a:r>
            <a:endParaRPr lang="ru-RU" b="1">
              <a:latin typeface="Georgia" panose="02040502050405020303" pitchFamily="18" charset="0"/>
            </a:endParaRPr>
          </a:p>
        </p:txBody>
      </p:sp>
      <p:sp>
        <p:nvSpPr>
          <p:cNvPr id="7" name="Объект 2"/>
          <p:cNvSpPr txBox="1"/>
          <p:nvPr/>
        </p:nvSpPr>
        <p:spPr>
          <a:xfrm>
            <a:off x="5364088" y="3009823"/>
            <a:ext cx="3034680" cy="7486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>
                <a:latin typeface="Georgia" panose="02040502050405020303" pitchFamily="18" charset="0"/>
              </a:rPr>
              <a:t>А</a:t>
            </a:r>
            <a:r>
              <a:rPr lang="ru-RU" b="1" smtClean="0">
                <a:latin typeface="Georgia" panose="02040502050405020303" pitchFamily="18" charset="0"/>
              </a:rPr>
              <a:t>ссонанс</a:t>
            </a:r>
            <a:endParaRPr lang="ru-RU" b="1">
              <a:latin typeface="Georgia" panose="02040502050405020303" pitchFamily="18" charset="0"/>
            </a:endParaRPr>
          </a:p>
        </p:txBody>
      </p:sp>
      <p:sp>
        <p:nvSpPr>
          <p:cNvPr id="15" name="Объект 2"/>
          <p:cNvSpPr txBox="1"/>
          <p:nvPr/>
        </p:nvSpPr>
        <p:spPr>
          <a:xfrm>
            <a:off x="2699792" y="4509120"/>
            <a:ext cx="3929608" cy="9649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smtClean="0">
                <a:latin typeface="Georgia" panose="02040502050405020303" pitchFamily="18" charset="0"/>
              </a:rPr>
              <a:t>Звукоподражание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b="1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985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jpeg" /><Relationship Id="rId2" Type="http://schemas.openxmlformats.org/officeDocument/2006/relationships/image" Target="../media/image4.jpeg" /></Relationships>
</file>

<file path=ppt/theme/theme1.xml><?xml version="1.0" encoding="utf-8"?>
<a:theme xmlns:r="http://schemas.openxmlformats.org/officeDocument/2006/relationships"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Натуральные материалы">
      <a:majorFont>
        <a:latin typeface="Garamond" panose="02020404030301010803"/>
        <a:ea typeface="Arial"/>
        <a:cs typeface="Arial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Arial"/>
        <a:cs typeface="Arial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r:embed="rId2"/>
          <a:stretch>
            <a:fillRect/>
          </a:stretch>
        </a:blipFill>
      </a:bgFillStyleLst>
    </a:fmtScheme>
  </a:themeElements>
  <a:objectDefaults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Organic</Template>
  <Company>DNA Project</Company>
  <PresentationFormat>On-screen Show (4:3)</PresentationFormat>
  <Paragraphs>333</Paragraphs>
  <Slides>79</Slides>
  <Notes>3</Notes>
  <TotalTime>1245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baseType="lpstr" size="80">
      <vt:lpstr>Натуральные материалы</vt:lpstr>
      <vt:lpstr>Подготовка к ЕГЭ. Задание 26.Выразительные средства языка.	Теория. Практика.</vt:lpstr>
      <vt:lpstr>Slide 2</vt:lpstr>
      <vt:lpstr>Slide 3</vt:lpstr>
      <vt:lpstr>Slide 4</vt:lpstr>
      <vt:lpstr>Slide 5</vt:lpstr>
      <vt:lpstr>Slide 6</vt:lpstr>
      <vt:lpstr>Slide 7</vt:lpstr>
      <vt:lpstr>Slide 8</vt:lpstr>
      <vt:lpstr>Средства выразительности</vt:lpstr>
      <vt:lpstr>Slide 10</vt:lpstr>
      <vt:lpstr>Slide 11</vt:lpstr>
      <vt:lpstr>Slide 12</vt:lpstr>
      <vt:lpstr>Средства выразительности</vt:lpstr>
      <vt:lpstr>Аллегория – однозначное иносказательное изображение отвлеченного понятия при помощи конкретного явления действительности, признаки которого помогают ярче представить это понятие, его основные черты. Чаще всего аллегория встречается в баснях, притчах, сказках. Так, лиса в басне воплощает хитрость, заяц — трусость и т. д.</vt:lpstr>
      <vt:lpstr>Гипербола – преувеличение размеров или свойств предмета, человека, явления.</vt:lpstr>
      <vt:lpstr>Гротеск –предельное преувеличение, основанное на фантастике, на причудливом сочетании фантастического и реального </vt:lpstr>
      <vt:lpstr>Ирония – явно-притворное изображение отрицательного явления в положительном виде (под видом похвалы скрывается насмешка, за большим и значительным угадывается умаление).</vt:lpstr>
      <vt:lpstr>Каламбур – игра слов, шутка, основанная на многозначности или омонимии. </vt:lpstr>
      <vt:lpstr>Литота – троп, основанный на преуменьшении или нарочитого смягчения. </vt:lpstr>
      <vt:lpstr>  Метафора- перенесение свойств одного предмета или явления на другой на основании общих признаков.</vt:lpstr>
      <vt:lpstr>Развёрнутая метафора- распространение метафорического образа на несколько фраз.</vt:lpstr>
      <vt:lpstr>Метонимия – это перенос свойств предметов по их внутреннему сходству (в этом отличие от метафоры, при которой сходство - внешнее).</vt:lpstr>
      <vt:lpstr>Виды метонимии</vt:lpstr>
      <vt:lpstr>Оксю′морон – троп, основанный на сочетании слов с противоположным значением  ( сочетание несочетаемого).</vt:lpstr>
      <vt:lpstr>Олицетворение – наделение неодушевлённых предметов признаками и свойствами человека.</vt:lpstr>
      <vt:lpstr>Перифраз (а) – замена названия предмета описательным оборотом. </vt:lpstr>
      <vt:lpstr>Символ – многозначное иносказание, изображающее отвлеченное понятие или явление через похожий конкретный образ</vt:lpstr>
      <vt:lpstr>Синекдоха – перенос значения по количественному признаку: когда вместо единственного числа употреблено множественное и наоборот, часть вместо целого.</vt:lpstr>
      <vt:lpstr>  Сравнение- троп, в котором происходит уподобление одного предмета, явления другому по какому-либо  признаку.</vt:lpstr>
      <vt:lpstr>Способы выражения сравнения</vt:lpstr>
      <vt:lpstr>Эпитет - образное определение, подчёркивающее наиболее существенный признак предмета или явления.</vt:lpstr>
      <vt:lpstr>Средства выразительности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Устаревшая лексика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Средства выразительности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Средства выразительности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Задание 1</vt:lpstr>
      <vt:lpstr>Задание 2</vt:lpstr>
      <vt:lpstr>Задание 3</vt:lpstr>
      <vt:lpstr>Задание 4</vt:lpstr>
      <vt:lpstr>Задание 5</vt:lpstr>
      <vt:lpstr>Ответы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Средства выразительности на ЕГЭ                      (задание 26).</dc:title>
  <dc:creator>DNA7 X86</dc:creator>
  <cp:lastModifiedBy>Наталья</cp:lastModifiedBy>
  <cp:revision>112</cp:revision>
  <dcterms:created xsi:type="dcterms:W3CDTF">2019-03-10T07:59:09Z</dcterms:created>
  <dcterms:modified xsi:type="dcterms:W3CDTF">2022-02-02T05:13:00Z</dcterms:modified>
</cp:coreProperties>
</file>