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543" r:id="rId3"/>
    <p:sldId id="544" r:id="rId4"/>
    <p:sldId id="545" r:id="rId5"/>
    <p:sldId id="547" r:id="rId6"/>
    <p:sldId id="603" r:id="rId7"/>
    <p:sldId id="604" r:id="rId8"/>
    <p:sldId id="583" r:id="rId9"/>
    <p:sldId id="607" r:id="rId10"/>
    <p:sldId id="609" r:id="rId11"/>
    <p:sldId id="608" r:id="rId12"/>
    <p:sldId id="549" r:id="rId13"/>
    <p:sldId id="610" r:id="rId14"/>
    <p:sldId id="553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601" r:id="rId25"/>
    <p:sldId id="563" r:id="rId26"/>
    <p:sldId id="564" r:id="rId27"/>
    <p:sldId id="569" r:id="rId28"/>
    <p:sldId id="602" r:id="rId29"/>
    <p:sldId id="590" r:id="rId30"/>
    <p:sldId id="568" r:id="rId31"/>
    <p:sldId id="591" r:id="rId32"/>
    <p:sldId id="570" r:id="rId33"/>
    <p:sldId id="589" r:id="rId34"/>
    <p:sldId id="565" r:id="rId35"/>
    <p:sldId id="593" r:id="rId36"/>
    <p:sldId id="592" r:id="rId37"/>
    <p:sldId id="594" r:id="rId38"/>
    <p:sldId id="588" r:id="rId39"/>
    <p:sldId id="572" r:id="rId40"/>
    <p:sldId id="573" r:id="rId41"/>
    <p:sldId id="574" r:id="rId42"/>
    <p:sldId id="575" r:id="rId43"/>
    <p:sldId id="576" r:id="rId44"/>
    <p:sldId id="577" r:id="rId45"/>
    <p:sldId id="578" r:id="rId46"/>
    <p:sldId id="579" r:id="rId47"/>
    <p:sldId id="580" r:id="rId48"/>
    <p:sldId id="584" r:id="rId49"/>
    <p:sldId id="585" r:id="rId50"/>
    <p:sldId id="587" r:id="rId51"/>
    <p:sldId id="586" r:id="rId52"/>
    <p:sldId id="596" r:id="rId53"/>
    <p:sldId id="600" r:id="rId54"/>
    <p:sldId id="599" r:id="rId55"/>
    <p:sldId id="598" r:id="rId56"/>
    <p:sldId id="595" r:id="rId57"/>
  </p:sldIdLst>
  <p:sldSz cx="9144000" cy="6858000" type="screen4x3"/>
  <p:notesSz cx="6858000" cy="9144000"/>
  <p:custDataLst>
    <p:tags r:id="rId5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3" autoAdjust="0"/>
    <p:restoredTop sz="93689" autoAdjust="0"/>
  </p:normalViewPr>
  <p:slideViewPr>
    <p:cSldViewPr>
      <p:cViewPr varScale="1">
        <p:scale>
          <a:sx n="85" d="100"/>
          <a:sy n="85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6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36004" cy="36004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slide" Target="slides/slide49.xml" /><Relationship Id="rId52" Type="http://schemas.openxmlformats.org/officeDocument/2006/relationships/slide" Target="slides/slide50.xml" /><Relationship Id="rId53" Type="http://schemas.openxmlformats.org/officeDocument/2006/relationships/slide" Target="slides/slide51.xml" /><Relationship Id="rId54" Type="http://schemas.openxmlformats.org/officeDocument/2006/relationships/slide" Target="slides/slide52.xml" /><Relationship Id="rId55" Type="http://schemas.openxmlformats.org/officeDocument/2006/relationships/slide" Target="slides/slide53.xml" /><Relationship Id="rId56" Type="http://schemas.openxmlformats.org/officeDocument/2006/relationships/slide" Target="slides/slide54.xml" /><Relationship Id="rId57" Type="http://schemas.openxmlformats.org/officeDocument/2006/relationships/slide" Target="slides/slide55.xml" /><Relationship Id="rId58" Type="http://schemas.openxmlformats.org/officeDocument/2006/relationships/tags" Target="tags/tag1.xml" /><Relationship Id="rId59" Type="http://schemas.openxmlformats.org/officeDocument/2006/relationships/presProps" Target="presProps.xml" /><Relationship Id="rId6" Type="http://schemas.openxmlformats.org/officeDocument/2006/relationships/slide" Target="slides/slide4.xml" /><Relationship Id="rId60" Type="http://schemas.openxmlformats.org/officeDocument/2006/relationships/viewProps" Target="viewProps.xml" /><Relationship Id="rId61" Type="http://schemas.openxmlformats.org/officeDocument/2006/relationships/theme" Target="theme/theme1.xml" /><Relationship Id="rId62" Type="http://schemas.openxmlformats.org/officeDocument/2006/relationships/tableStyles" Target="tableStyles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2D7F4E-FA03-40A6-B38D-BD19601B8873}" type="datetimeFigureOut">
              <a:rPr lang="ru-RU"/>
              <a:t>15.12.2021</a:t>
            </a:fld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75A94B-13D3-4B65-A0F9-ECC669051F0A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224563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-плыв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5A94B-13D3-4B65-A0F9-ECC669051F0A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89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-плыв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5A94B-13D3-4B65-A0F9-ECC669051F0A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4116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bg>
      <p:bgPr>
        <a:blipFill dpi="0"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932"/>
            <a:ext cx="8424088" cy="1260000"/>
          </a:xfrm>
        </p:spPr>
        <p:txBody>
          <a:bodyPr/>
          <a:lstStyle>
            <a:lvl1pPr>
              <a:defRPr sz="8000" b="0">
                <a:solidFill>
                  <a:schemeClr val="bg2">
                    <a:lumMod val="25000"/>
                  </a:schemeClr>
                </a:solidFill>
                <a:effectLst/>
                <a:latin typeface="Cassandra" pitchFamily="66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180" y="3528591"/>
            <a:ext cx="6400800" cy="1260000"/>
          </a:xfrm>
        </p:spPr>
        <p:txBody>
          <a:bodyPr/>
          <a:lstStyle>
            <a:lvl1pPr marL="0" indent="0" algn="ctr">
              <a:buNone/>
              <a:defRPr sz="3600" i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428000"/>
          </a:xfrm>
        </p:spPr>
        <p:txBody>
          <a:bodyPr/>
          <a:lstStyle>
            <a:lvl1pPr marL="342000" indent="-342000">
              <a:buSzPct val="80000"/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741600" indent="-284400">
              <a:buSzPct val="80000"/>
              <a:buFont typeface="Wingdings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 marL="1144800" indent="-230400">
              <a:buSzPct val="80000"/>
              <a:buFont typeface="Arial" pitchFamily="34" charset="0"/>
              <a:buChar char="•"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3559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1592796"/>
            <a:ext cx="3780000" cy="4428000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image" Target="../media/image2.jpeg" /><Relationship Id="rId8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0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96863"/>
            <a:ext cx="7920038" cy="90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631950"/>
            <a:ext cx="7920038" cy="4427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29" r:id="rId2"/>
    <p:sldLayoutId id="2147483930" r:id="rId3"/>
    <p:sldLayoutId id="2147483931" r:id="rId4"/>
    <p:sldLayoutId id="2147483932" r:id="rId5"/>
    <p:sldLayoutId id="2147483933" r:id="rId6"/>
  </p:sldLayoutIdLst>
  <p:transition/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kern="1200">
          <a:solidFill>
            <a:srgbClr val="4A452A"/>
          </a:solidFill>
          <a:latin typeface="Cassandra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rgbClr val="4A452A"/>
          </a:solidFill>
          <a:latin typeface="Cassandra" pitchFamily="66" charset="0"/>
          <a:cs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/>
          <a:cs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/>
          <a:cs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/>
          <a:cs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/>
          <a:cs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·"/>
        <a:defRPr sz="3200" kern="1200">
          <a:solidFill>
            <a:srgbClr val="4A452A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4A452A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rgbClr val="4A452A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4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2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9575" y="836613"/>
            <a:ext cx="8424863" cy="1258887"/>
          </a:xfrm>
        </p:spPr>
        <p:txBody>
          <a:bodyPr/>
          <a:lstStyle/>
          <a:p>
            <a:pPr eaLnBrk="1" hangingPunct="1"/>
            <a:b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ЕГЭ. </a:t>
            </a:r>
            <a:b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Правописание гласных в корне слова. </a:t>
            </a:r>
            <a:br>
              <a:rPr lang="ru-RU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9.</a:t>
            </a:r>
            <a:b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Теория. Практика. 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70C0"/>
                </a:solidFill>
              </a:rPr>
              <a:t>Проверяемые </a:t>
            </a:r>
            <a:r>
              <a:rPr lang="ru-RU" sz="3200" b="1">
                <a:solidFill>
                  <a:srgbClr val="0070C0"/>
                </a:solidFill>
              </a:rPr>
              <a:t>безударные гласные буквы в корне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93342"/>
            <a:ext cx="8532948" cy="4428000"/>
          </a:xfrm>
        </p:spPr>
        <p:txBody>
          <a:bodyPr/>
          <a:lstStyle/>
          <a:p>
            <a:pPr marL="0" indent="0">
              <a:buNone/>
            </a:pPr>
            <a:r>
              <a:rPr lang="ru-RU">
                <a:solidFill>
                  <a:srgbClr val="FF0000"/>
                </a:solidFill>
              </a:rPr>
              <a:t>! Важно помнить</a:t>
            </a:r>
            <a:r>
              <a:rPr lang="ru-RU">
                <a:solidFill>
                  <a:schemeClr val="tx1"/>
                </a:solidFill>
              </a:rPr>
              <a:t>, что глаголы несовершенного вида нельзя проверять глаголами совершенного вида или нельзя проверять гласную в корне глаголом с суффиксом -ЫВА-(-ИВА-).</a:t>
            </a:r>
          </a:p>
          <a:p>
            <a:pPr marL="0" indent="0">
              <a:buNone/>
            </a:pPr>
            <a:endParaRPr lang="ru-RU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>
                <a:solidFill>
                  <a:schemeClr val="tx1"/>
                </a:solidFill>
              </a:rPr>
              <a:t>Например, проверочным словом к "опоздать" будет ПОЗДНО, а не опАздывать</a:t>
            </a:r>
          </a:p>
        </p:txBody>
      </p:sp>
    </p:spTree>
    <p:extLst>
      <p:ext uri="{BB962C8B-B14F-4D97-AF65-F5344CB8AC3E}">
        <p14:creationId xmlns:p14="http://schemas.microsoft.com/office/powerpoint/2010/main" val="23354253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3"/>
          <p:cNvSpPr txBox="1"/>
          <p:nvPr/>
        </p:nvSpPr>
        <p:spPr>
          <a:xfrm>
            <a:off x="225653" y="188640"/>
            <a:ext cx="891834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>
                <a:solidFill>
                  <a:srgbClr val="0070C0"/>
                </a:solidFill>
                <a:latin typeface="Calibri" pitchFamily="34" charset="0"/>
                <a:ea typeface="Times New Roman"/>
                <a:cs typeface="Calibri" pitchFamily="34" charset="0"/>
              </a:rPr>
              <a:t>Безударные гласные, 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  <a:ea typeface="Times New Roman"/>
                <a:cs typeface="Calibri" pitchFamily="34" charset="0"/>
              </a:rPr>
              <a:t>не </a:t>
            </a:r>
            <a:r>
              <a:rPr lang="ru-RU" sz="3200" b="1" smtClean="0">
                <a:solidFill>
                  <a:srgbClr val="0070C0"/>
                </a:solidFill>
                <a:latin typeface="Calibri" pitchFamily="34" charset="0"/>
                <a:ea typeface="Times New Roman"/>
                <a:cs typeface="Calibri" pitchFamily="34" charset="0"/>
              </a:rPr>
              <a:t>проверяемые ударением</a:t>
            </a:r>
            <a:endParaRPr lang="ru-RU" sz="3200" b="1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ctr"/>
            <a:endParaRPr lang="ru-RU" sz="3200" b="1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ctr"/>
            <a:r>
              <a:rPr lang="ru-RU" sz="2900" b="1" smtClean="0">
                <a:latin typeface="Calibri" pitchFamily="34" charset="0"/>
                <a:ea typeface="Times New Roman"/>
                <a:cs typeface="Calibri" pitchFamily="34" charset="0"/>
              </a:rPr>
              <a:t>Их написание определяется </a:t>
            </a:r>
            <a:r>
              <a:rPr lang="ru-RU" sz="2900" b="1">
                <a:latin typeface="Calibri" pitchFamily="34" charset="0"/>
                <a:ea typeface="Times New Roman"/>
                <a:cs typeface="Calibri" pitchFamily="34" charset="0"/>
              </a:rPr>
              <a:t>по орфографическому словарю. </a:t>
            </a:r>
            <a:endParaRPr lang="ru-RU" sz="2900" b="1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algn="ctr"/>
            <a:r>
              <a:rPr lang="ru-RU" sz="2900" b="1" smtClean="0">
                <a:latin typeface="Calibri" pitchFamily="34" charset="0"/>
                <a:ea typeface="Times New Roman"/>
                <a:cs typeface="Calibri" pitchFamily="34" charset="0"/>
              </a:rPr>
              <a:t>Их </a:t>
            </a:r>
            <a:r>
              <a:rPr lang="ru-RU" sz="2900" b="1">
                <a:latin typeface="Calibri" pitchFamily="34" charset="0"/>
                <a:ea typeface="Times New Roman"/>
                <a:cs typeface="Calibri" pitchFamily="34" charset="0"/>
              </a:rPr>
              <a:t>содержат как русские, так и заимствованные слова</a:t>
            </a:r>
            <a:r>
              <a:rPr lang="ru-RU" sz="2900" b="1" smtClean="0">
                <a:latin typeface="Calibri" pitchFamily="34" charset="0"/>
                <a:ea typeface="Times New Roman"/>
                <a:cs typeface="Calibri" pitchFamily="34" charset="0"/>
              </a:rPr>
              <a:t>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320988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200" smtClean="0">
              <a:solidFill>
                <a:prstClr val="black"/>
              </a:solidFill>
            </a:endParaRPr>
          </a:p>
          <a:p>
            <a:pPr lvl="0"/>
            <a:r>
              <a:rPr lang="ru-RU" sz="3200" smtClean="0">
                <a:solidFill>
                  <a:prstClr val="black"/>
                </a:solidFill>
              </a:rPr>
              <a:t>Авангард</a:t>
            </a:r>
            <a:r>
              <a:rPr lang="ru-RU" sz="3200">
                <a:solidFill>
                  <a:prstClr val="black"/>
                </a:solidFill>
              </a:rPr>
              <a:t>, авантюра, адвокат, альманах, аннотация, </a:t>
            </a:r>
            <a:r>
              <a:rPr lang="ru-RU" sz="3200" smtClean="0">
                <a:solidFill>
                  <a:prstClr val="black"/>
                </a:solidFill>
              </a:rPr>
              <a:t>апартаменты</a:t>
            </a:r>
            <a:r>
              <a:rPr lang="ru-RU" sz="3200">
                <a:solidFill>
                  <a:prstClr val="black"/>
                </a:solidFill>
              </a:rPr>
              <a:t>, аплодисменты, </a:t>
            </a:r>
            <a:r>
              <a:rPr lang="ru-RU" sz="3200" smtClean="0">
                <a:solidFill>
                  <a:prstClr val="black"/>
                </a:solidFill>
              </a:rPr>
              <a:t>апелляция, багаж, вакансия, ветеринар</a:t>
            </a:r>
            <a:r>
              <a:rPr lang="ru-RU" sz="3200">
                <a:solidFill>
                  <a:prstClr val="black"/>
                </a:solidFill>
              </a:rPr>
              <a:t>, </a:t>
            </a:r>
            <a:r>
              <a:rPr lang="ru-RU" sz="3200" smtClean="0">
                <a:solidFill>
                  <a:prstClr val="black"/>
                </a:solidFill>
              </a:rPr>
              <a:t>винегрет,</a:t>
            </a:r>
            <a:r>
              <a:rPr lang="ru-RU" sz="3200">
                <a:solidFill>
                  <a:prstClr val="black"/>
                </a:solidFill>
              </a:rPr>
              <a:t> </a:t>
            </a:r>
            <a:r>
              <a:rPr lang="ru-RU" sz="3200" smtClean="0">
                <a:solidFill>
                  <a:prstClr val="black"/>
                </a:solidFill>
              </a:rPr>
              <a:t>габариты</a:t>
            </a:r>
            <a:r>
              <a:rPr lang="ru-RU" sz="3200">
                <a:solidFill>
                  <a:prstClr val="black"/>
                </a:solidFill>
              </a:rPr>
              <a:t>, гарнизон, </a:t>
            </a:r>
            <a:r>
              <a:rPr lang="ru-RU" sz="3200" smtClean="0">
                <a:solidFill>
                  <a:prstClr val="black"/>
                </a:solidFill>
              </a:rPr>
              <a:t>горизонт.</a:t>
            </a:r>
            <a:endParaRPr lang="ru-RU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46743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3"/>
          <p:cNvSpPr txBox="1"/>
          <p:nvPr/>
        </p:nvSpPr>
        <p:spPr>
          <a:xfrm>
            <a:off x="225653" y="188640"/>
            <a:ext cx="8918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>
                <a:solidFill>
                  <a:srgbClr val="0070C0"/>
                </a:solidFill>
                <a:latin typeface="Calibri" pitchFamily="34" charset="0"/>
                <a:ea typeface="Times New Roman"/>
                <a:cs typeface="Calibri" pitchFamily="34" charset="0"/>
              </a:rPr>
              <a:t>Безударные чередующиеся гласные в корне слова</a:t>
            </a:r>
            <a:endParaRPr lang="ru-RU" sz="3200" b="1" smtClean="0"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0811" y="1628800"/>
            <a:ext cx="84609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/>
              <a:t>Написание слов с чередующимися гласными в корне нельзя проверить подбором родственных слов. Для того чтобы правильно написать чередующуюся безударную гласную в том или ином корне, необходимо знать правила.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238511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200" smtClean="0">
              <a:solidFill>
                <a:prstClr val="black"/>
              </a:solidFill>
            </a:endParaRPr>
          </a:p>
          <a:p>
            <a:pPr lvl="0"/>
            <a:r>
              <a:rPr lang="ru-RU" sz="3200" smtClean="0">
                <a:solidFill>
                  <a:prstClr val="black"/>
                </a:solidFill>
              </a:rPr>
              <a:t>Разбирать, выгорать, касаться, начинать, вырастить, поклониться</a:t>
            </a:r>
            <a:endParaRPr lang="ru-RU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090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331913" y="333375"/>
            <a:ext cx="7561262" cy="655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ru-RU" sz="6000">
                <a:solidFill>
                  <a:srgbClr val="002060"/>
                </a:solidFill>
                <a:latin typeface="Arial Black" pitchFamily="34" charset="0"/>
              </a:rPr>
              <a:t>I.</a:t>
            </a:r>
            <a:r>
              <a:rPr lang="en-US" altLang="ru-RU" sz="600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altLang="ru-RU" sz="6000">
                <a:solidFill>
                  <a:srgbClr val="C00000"/>
                </a:solidFill>
                <a:latin typeface="Arial Black" pitchFamily="34" charset="0"/>
              </a:rPr>
              <a:t>Корни, в которых написание гласной зависит от </a:t>
            </a:r>
            <a:r>
              <a:rPr lang="ru-RU" altLang="ru-RU" sz="6000" smtClean="0">
                <a:solidFill>
                  <a:srgbClr val="C00000"/>
                </a:solidFill>
                <a:latin typeface="Arial Black" pitchFamily="34" charset="0"/>
              </a:rPr>
              <a:t>суффикса </a:t>
            </a:r>
            <a:r>
              <a:rPr lang="ru-RU" altLang="ru-RU" sz="6000" smtClean="0">
                <a:solidFill>
                  <a:srgbClr val="002060"/>
                </a:solidFill>
                <a:latin typeface="Arial Black" pitchFamily="34" charset="0"/>
              </a:rPr>
              <a:t>А</a:t>
            </a:r>
            <a:r>
              <a:rPr lang="ru-RU" altLang="ru-RU" sz="600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altLang="ru-RU" sz="6000">
                <a:solidFill>
                  <a:srgbClr val="C00000"/>
                </a:solidFill>
                <a:latin typeface="Arial Black" pitchFamily="34" charset="0"/>
              </a:rPr>
              <a:t>следующего за корнем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195513" y="612775"/>
            <a:ext cx="6264275" cy="61863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-бер-/-бир-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-дер-/-дир-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-мер-/-мир-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-пер-/-пир-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-тер-/-тир-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-блест-/-блист-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-жег-/-жиг-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-стел-/-стил-</a:t>
            </a:r>
            <a:endParaRPr lang="ru-RU" altLang="ru-RU" sz="4400" b="1">
              <a:latin typeface="Arial Black" pitchFamily="34" charset="0"/>
            </a:endParaRPr>
          </a:p>
          <a:p>
            <a:pPr marL="742950" indent="-742950" algn="just" eaLnBrk="1" hangingPunct="1">
              <a:buFont typeface="Century Schoolbook" pitchFamily="18" charset="0"/>
              <a:buAutoNum type="arabicPeriod"/>
            </a:pPr>
            <a:r>
              <a:rPr lang="ru-RU" altLang="ru-RU" sz="4400" b="1" i="1">
                <a:latin typeface="Arial Black" pitchFamily="34" charset="0"/>
              </a:rPr>
              <a:t>-чет-/-чит-</a:t>
            </a:r>
            <a:endParaRPr lang="ru-RU" altLang="ru-RU" sz="4400" b="1"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468313" y="692150"/>
            <a:ext cx="8100131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6000">
                <a:solidFill>
                  <a:srgbClr val="0070C0"/>
                </a:solidFill>
                <a:latin typeface="Arial Black" pitchFamily="34" charset="0"/>
              </a:rPr>
              <a:t>Пишется </a:t>
            </a:r>
            <a:r>
              <a:rPr lang="ru-RU" altLang="ru-RU" sz="600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altLang="ru-RU" sz="6000">
                <a:solidFill>
                  <a:srgbClr val="0070C0"/>
                </a:solidFill>
                <a:latin typeface="Arial Black" pitchFamily="34" charset="0"/>
              </a:rPr>
              <a:t>, </a:t>
            </a:r>
          </a:p>
          <a:p>
            <a:pPr algn="ctr" eaLnBrk="1" hangingPunct="1"/>
            <a:r>
              <a:rPr lang="ru-RU" altLang="ru-RU" sz="6000">
                <a:solidFill>
                  <a:srgbClr val="0070C0"/>
                </a:solidFill>
                <a:latin typeface="Arial Black" pitchFamily="34" charset="0"/>
              </a:rPr>
              <a:t>если за корнем следует суффикс </a:t>
            </a:r>
            <a:r>
              <a:rPr lang="ru-RU" altLang="ru-RU" sz="6000" b="1">
                <a:solidFill>
                  <a:srgbClr val="FF0000"/>
                </a:solidFill>
                <a:latin typeface="Arial Black" pitchFamily="34" charset="0"/>
              </a:rPr>
              <a:t>-</a:t>
            </a:r>
            <a:r>
              <a:rPr lang="en-US" altLang="ru-RU" sz="6000" b="1">
                <a:solidFill>
                  <a:srgbClr val="FF0000"/>
                </a:solidFill>
                <a:latin typeface="Arial Black" pitchFamily="34" charset="0"/>
              </a:rPr>
              <a:t>â</a:t>
            </a:r>
            <a:r>
              <a:rPr lang="ru-RU" altLang="ru-RU" sz="6000" b="1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ru-RU" altLang="ru-RU" sz="600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684213" y="260350"/>
            <a:ext cx="7920037" cy="62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5400" i="1" smtClean="0">
                <a:latin typeface="Arial Black" pitchFamily="34" charset="0"/>
              </a:rPr>
              <a:t>зам</a:t>
            </a:r>
            <a:r>
              <a:rPr lang="ru-RU" altLang="ru-RU" sz="5400" i="1" u="sng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altLang="ru-RU" sz="5400" i="1" smtClean="0">
                <a:latin typeface="Arial Black" pitchFamily="34" charset="0"/>
              </a:rPr>
              <a:t>р</a:t>
            </a:r>
            <a:r>
              <a:rPr lang="en-US" altLang="ru-RU" sz="5400" i="1" u="dbl" smtClean="0">
                <a:solidFill>
                  <a:srgbClr val="002060"/>
                </a:solidFill>
                <a:latin typeface="Arial Black" pitchFamily="34" charset="0"/>
              </a:rPr>
              <a:t>â</a:t>
            </a:r>
            <a:r>
              <a:rPr lang="ru-RU" altLang="ru-RU" sz="5400" i="1" smtClean="0">
                <a:latin typeface="Arial Black" pitchFamily="34" charset="0"/>
              </a:rPr>
              <a:t>ть – </a:t>
            </a:r>
          </a:p>
          <a:p>
            <a:pPr algn="ctr" eaLnBrk="1" hangingPunct="1">
              <a:defRPr/>
            </a:pPr>
            <a:endParaRPr lang="ru-RU" altLang="ru-RU" sz="3200" i="1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ru-RU" altLang="ru-RU" sz="3200" i="1" smtClean="0">
                <a:solidFill>
                  <a:srgbClr val="002060"/>
                </a:solidFill>
                <a:latin typeface="Arial Black" pitchFamily="34" charset="0"/>
              </a:rPr>
              <a:t>нет -</a:t>
            </a:r>
            <a:r>
              <a:rPr lang="en-US" altLang="ru-RU" sz="3200" i="1" smtClean="0">
                <a:solidFill>
                  <a:srgbClr val="002060"/>
                </a:solidFill>
                <a:latin typeface="Arial Black" pitchFamily="34" charset="0"/>
              </a:rPr>
              <a:t>â</a:t>
            </a:r>
            <a:r>
              <a:rPr lang="ru-RU" altLang="ru-RU" sz="3200" i="1" smtClean="0">
                <a:solidFill>
                  <a:srgbClr val="002060"/>
                </a:solidFill>
                <a:latin typeface="Arial Black" pitchFamily="34" charset="0"/>
              </a:rPr>
              <a:t>-</a:t>
            </a:r>
          </a:p>
          <a:p>
            <a:pPr algn="ctr" eaLnBrk="1" hangingPunct="1">
              <a:defRPr/>
            </a:pPr>
            <a:r>
              <a:rPr lang="ru-RU" altLang="ru-RU" sz="5400" i="1" smtClean="0">
                <a:latin typeface="Arial Black" pitchFamily="34" charset="0"/>
              </a:rPr>
              <a:t>зам</a:t>
            </a:r>
            <a:r>
              <a:rPr lang="ru-RU" altLang="ru-RU" sz="5400" i="1" u="sng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altLang="ru-RU" sz="5400" i="1" smtClean="0">
                <a:latin typeface="Arial Black" pitchFamily="34" charset="0"/>
              </a:rPr>
              <a:t>реть,</a:t>
            </a:r>
          </a:p>
          <a:p>
            <a:pPr algn="ctr" eaLnBrk="1" hangingPunct="1">
              <a:defRPr/>
            </a:pPr>
            <a:endParaRPr lang="ru-RU" altLang="ru-RU" sz="5400" i="1" smtClean="0"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ru-RU" altLang="ru-RU" sz="5400" i="1" smtClean="0">
                <a:latin typeface="Arial Black" pitchFamily="34" charset="0"/>
              </a:rPr>
              <a:t> бл</a:t>
            </a:r>
            <a:r>
              <a:rPr lang="ru-RU" altLang="ru-RU" sz="5400" i="1" u="sng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altLang="ru-RU" sz="5400" i="1" smtClean="0">
                <a:latin typeface="Arial Black" pitchFamily="34" charset="0"/>
              </a:rPr>
              <a:t>ст</a:t>
            </a:r>
            <a:r>
              <a:rPr lang="en-US" altLang="ru-RU" sz="5400" i="1" u="dbl" smtClean="0">
                <a:solidFill>
                  <a:srgbClr val="002060"/>
                </a:solidFill>
                <a:latin typeface="Arial Black" pitchFamily="34" charset="0"/>
              </a:rPr>
              <a:t>â</a:t>
            </a:r>
            <a:r>
              <a:rPr lang="ru-RU" altLang="ru-RU" sz="5400" i="1" smtClean="0">
                <a:latin typeface="Arial Black" pitchFamily="34" charset="0"/>
              </a:rPr>
              <a:t>ть – </a:t>
            </a:r>
          </a:p>
          <a:p>
            <a:pPr algn="ctr" eaLnBrk="1" hangingPunct="1">
              <a:defRPr/>
            </a:pPr>
            <a:endParaRPr lang="ru-RU" altLang="ru-RU" sz="3200" i="1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ru-RU" altLang="ru-RU" sz="3200" i="1" smtClean="0">
                <a:solidFill>
                  <a:srgbClr val="002060"/>
                </a:solidFill>
                <a:latin typeface="Arial Black" pitchFamily="34" charset="0"/>
              </a:rPr>
              <a:t>нет -</a:t>
            </a:r>
            <a:r>
              <a:rPr lang="en-US" altLang="ru-RU" sz="3200" i="1" smtClean="0">
                <a:solidFill>
                  <a:srgbClr val="002060"/>
                </a:solidFill>
                <a:latin typeface="Arial Black" pitchFamily="34" charset="0"/>
              </a:rPr>
              <a:t>â</a:t>
            </a:r>
            <a:r>
              <a:rPr lang="ru-RU" altLang="ru-RU" sz="3200" i="1" smtClean="0">
                <a:solidFill>
                  <a:srgbClr val="002060"/>
                </a:solidFill>
                <a:latin typeface="Arial Black" pitchFamily="34" charset="0"/>
              </a:rPr>
              <a:t>-</a:t>
            </a:r>
            <a:endParaRPr lang="ru-RU" altLang="ru-RU" sz="3200" i="1" smtClean="0"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ru-RU" altLang="ru-RU" sz="5400" i="1" smtClean="0">
                <a:latin typeface="Arial Black" pitchFamily="34" charset="0"/>
              </a:rPr>
              <a:t>бл</a:t>
            </a:r>
            <a:r>
              <a:rPr lang="ru-RU" altLang="ru-RU" sz="5400" i="1" u="sng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altLang="ru-RU" sz="5400" i="1" smtClean="0">
                <a:latin typeface="Arial Black" pitchFamily="34" charset="0"/>
              </a:rPr>
              <a:t>стеть</a:t>
            </a: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87524" y="512676"/>
            <a:ext cx="8676964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6600" u="sng" smtClean="0">
                <a:solidFill>
                  <a:srgbClr val="C00000"/>
                </a:solidFill>
                <a:latin typeface="Arial Black" pitchFamily="34" charset="0"/>
              </a:rPr>
              <a:t>Исключения:</a:t>
            </a:r>
            <a:r>
              <a:rPr lang="ru-RU" altLang="ru-RU" sz="6600" smtClean="0">
                <a:solidFill>
                  <a:srgbClr val="C00000"/>
                </a:solidFill>
                <a:latin typeface="Arial Black" pitchFamily="34" charset="0"/>
              </a:rPr>
              <a:t> </a:t>
            </a:r>
          </a:p>
          <a:p>
            <a:pPr algn="ctr" eaLnBrk="1" hangingPunct="1">
              <a:defRPr/>
            </a:pPr>
            <a:r>
              <a:rPr lang="ru-RU" altLang="ru-RU" sz="6600" err="1" smtClean="0">
                <a:solidFill>
                  <a:srgbClr val="0070C0"/>
                </a:solidFill>
                <a:latin typeface="Arial Black" pitchFamily="34" charset="0"/>
              </a:rPr>
              <a:t>соч</a:t>
            </a:r>
            <a:r>
              <a:rPr lang="ru-RU" altLang="ru-RU" sz="6600" u="sng" err="1" smtClean="0">
                <a:solidFill>
                  <a:srgbClr val="0070C0"/>
                </a:solidFill>
                <a:latin typeface="Arial Black" pitchFamily="34" charset="0"/>
              </a:rPr>
              <a:t>е</a:t>
            </a:r>
            <a:r>
              <a:rPr lang="ru-RU" altLang="ru-RU" sz="6600" err="1" smtClean="0">
                <a:solidFill>
                  <a:srgbClr val="0070C0"/>
                </a:solidFill>
                <a:latin typeface="Arial Black" pitchFamily="34" charset="0"/>
              </a:rPr>
              <a:t>т</a:t>
            </a:r>
            <a:r>
              <a:rPr lang="en-US" altLang="ru-RU" sz="6600" u="dbl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600" err="1" smtClean="0">
                <a:solidFill>
                  <a:srgbClr val="0070C0"/>
                </a:solidFill>
                <a:latin typeface="Arial Black" pitchFamily="34" charset="0"/>
              </a:rPr>
              <a:t>ть, соч</a:t>
            </a:r>
            <a:r>
              <a:rPr lang="ru-RU" altLang="ru-RU" sz="6600" u="sng" err="1" smtClean="0">
                <a:solidFill>
                  <a:srgbClr val="0070C0"/>
                </a:solidFill>
                <a:latin typeface="Arial Black" pitchFamily="34" charset="0"/>
              </a:rPr>
              <a:t>е</a:t>
            </a:r>
            <a:r>
              <a:rPr lang="ru-RU" altLang="ru-RU" sz="6600" err="1" smtClean="0">
                <a:solidFill>
                  <a:srgbClr val="0070C0"/>
                </a:solidFill>
                <a:latin typeface="Arial Black" pitchFamily="34" charset="0"/>
              </a:rPr>
              <a:t>т</a:t>
            </a:r>
            <a:r>
              <a:rPr lang="en-US" altLang="ru-RU" sz="6600" u="dbl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600" err="1" smtClean="0">
                <a:solidFill>
                  <a:srgbClr val="0070C0"/>
                </a:solidFill>
                <a:latin typeface="Arial Black" pitchFamily="34" charset="0"/>
              </a:rPr>
              <a:t>ние,</a:t>
            </a:r>
          </a:p>
          <a:p>
            <a:pPr algn="ctr" eaLnBrk="1" hangingPunct="1">
              <a:defRPr/>
            </a:pPr>
            <a:r>
              <a:rPr lang="ru-RU" altLang="ru-RU" sz="6600" err="1" smtClean="0">
                <a:solidFill>
                  <a:srgbClr val="0070C0"/>
                </a:solidFill>
                <a:latin typeface="Arial Black" pitchFamily="34" charset="0"/>
              </a:rPr>
              <a:t>бракосочет</a:t>
            </a:r>
            <a:r>
              <a:rPr lang="en-US" altLang="ru-RU" sz="6600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600" err="1" smtClean="0">
                <a:solidFill>
                  <a:srgbClr val="0070C0"/>
                </a:solidFill>
                <a:latin typeface="Arial Black" pitchFamily="34" charset="0"/>
              </a:rPr>
              <a:t>ние,</a:t>
            </a:r>
          </a:p>
          <a:p>
            <a:pPr algn="ctr" eaLnBrk="1" hangingPunct="1">
              <a:defRPr/>
            </a:pP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ч</a:t>
            </a:r>
            <a:r>
              <a:rPr lang="ru-RU" altLang="ru-RU" sz="6600" u="sng" smtClean="0">
                <a:solidFill>
                  <a:srgbClr val="0070C0"/>
                </a:solidFill>
                <a:latin typeface="Arial Black" pitchFamily="34" charset="0"/>
              </a:rPr>
              <a:t>е</a:t>
            </a: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т</a:t>
            </a:r>
            <a:r>
              <a:rPr lang="en-US" altLang="ru-RU" sz="6600">
                <a:solidFill>
                  <a:srgbClr val="0070C0"/>
                </a:solidFill>
                <a:latin typeface="Arial Black" pitchFamily="34" charset="0"/>
              </a:rPr>
              <a:t>â</a:t>
            </a:r>
            <a:endParaRPr lang="ru-RU" altLang="ru-RU" sz="660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4644"/>
            <a:ext cx="8964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 </a:t>
            </a:r>
            <a:r>
              <a:rPr lang="ru-RU" b="1" smtClean="0">
                <a:solidFill>
                  <a:srgbClr val="C00000"/>
                </a:solidFill>
              </a:rPr>
              <a:t>ОБРАТИТЕ ВНИМАНИЕ!!!</a:t>
            </a:r>
          </a:p>
          <a:p>
            <a:r>
              <a:rPr lang="ru-RU" sz="2000" b="1" smtClean="0"/>
              <a:t>1)Чередование </a:t>
            </a:r>
            <a:r>
              <a:rPr lang="ru-RU" sz="2000" b="1" i="1" smtClean="0"/>
              <a:t>и</a:t>
            </a:r>
            <a:r>
              <a:rPr lang="ru-RU" sz="2000" b="1" smtClean="0"/>
              <a:t>/</a:t>
            </a:r>
            <a:r>
              <a:rPr lang="ru-RU" sz="2000" b="1" i="1" smtClean="0"/>
              <a:t>е</a:t>
            </a:r>
            <a:r>
              <a:rPr lang="ru-RU" sz="2000" b="1" smtClean="0"/>
              <a:t> в корнях </a:t>
            </a:r>
            <a:r>
              <a:rPr lang="ru-RU" sz="2000" b="1" i="1" smtClean="0"/>
              <a:t>мир-</a:t>
            </a:r>
            <a:r>
              <a:rPr lang="ru-RU" sz="2000" b="1" smtClean="0"/>
              <a:t>/</a:t>
            </a:r>
            <a:r>
              <a:rPr lang="ru-RU" sz="2000" b="1" i="1" smtClean="0"/>
              <a:t>мер-</a:t>
            </a:r>
            <a:r>
              <a:rPr lang="ru-RU" sz="2000" b="1" smtClean="0"/>
              <a:t> характерно только для слов со значениями </a:t>
            </a:r>
            <a:r>
              <a:rPr lang="ru-RU" sz="2000" b="1" smtClean="0">
                <a:solidFill>
                  <a:srgbClr val="002060"/>
                </a:solidFill>
              </a:rPr>
              <a:t>«мёртвый», «умирать», «замереть, стать неподвижным» и т.п.</a:t>
            </a:r>
          </a:p>
          <a:p>
            <a:r>
              <a:rPr lang="ru-RU" sz="2000" b="1" i="1" smtClean="0"/>
              <a:t>Вым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рать – вым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реть, зам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рать – зам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реть.</a:t>
            </a:r>
            <a:endParaRPr lang="ru-RU" sz="2000" b="1" smtClean="0"/>
          </a:p>
          <a:p>
            <a:r>
              <a:rPr lang="ru-RU" sz="2000" b="1" smtClean="0"/>
              <a:t>В словах с корнем </a:t>
            </a:r>
            <a:r>
              <a:rPr lang="ru-RU" sz="2000" b="1" i="1" smtClean="0"/>
              <a:t>мир-</a:t>
            </a:r>
            <a:r>
              <a:rPr lang="ru-RU" sz="2000" b="1" smtClean="0"/>
              <a:t> со значением </a:t>
            </a:r>
            <a:r>
              <a:rPr lang="ru-RU" sz="2000" b="1" smtClean="0">
                <a:solidFill>
                  <a:srgbClr val="002060"/>
                </a:solidFill>
              </a:rPr>
              <a:t>«отсутствие войны, вражды» </a:t>
            </a:r>
            <a:r>
              <a:rPr lang="ru-RU" sz="2000" b="1" smtClean="0"/>
              <a:t>всегда пишется 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smtClean="0"/>
              <a:t>.</a:t>
            </a:r>
          </a:p>
          <a:p>
            <a:r>
              <a:rPr lang="ru-RU" sz="2000" b="1" i="1" smtClean="0"/>
              <a:t>М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р, м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рный, усм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рять.</a:t>
            </a:r>
            <a:endParaRPr lang="ru-RU" sz="2000" b="1" smtClean="0"/>
          </a:p>
          <a:p>
            <a:r>
              <a:rPr lang="ru-RU" sz="2000" b="1" smtClean="0"/>
              <a:t>В словах с корнем </a:t>
            </a:r>
            <a:r>
              <a:rPr lang="ru-RU" sz="2000" b="1" i="1" smtClean="0"/>
              <a:t>мер-</a:t>
            </a:r>
            <a:r>
              <a:rPr lang="ru-RU" sz="2000" b="1" smtClean="0"/>
              <a:t> со значением </a:t>
            </a:r>
            <a:r>
              <a:rPr lang="ru-RU" sz="2000" b="1" smtClean="0">
                <a:solidFill>
                  <a:srgbClr val="002060"/>
                </a:solidFill>
              </a:rPr>
              <a:t>«мерить, измерять»</a:t>
            </a:r>
            <a:r>
              <a:rPr lang="ru-RU" sz="2000" b="1" smtClean="0"/>
              <a:t> всегда пишется 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smtClean="0"/>
              <a:t>.</a:t>
            </a:r>
          </a:p>
          <a:p>
            <a:r>
              <a:rPr lang="ru-RU" sz="2000" b="1" i="1" smtClean="0"/>
              <a:t>Мер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ть, изм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рять, прим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рять платье, м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рило.</a:t>
            </a:r>
            <a:endParaRPr lang="ru-RU" sz="2000" b="1" smtClean="0"/>
          </a:p>
          <a:p>
            <a:r>
              <a:rPr lang="ru-RU" sz="2000" b="1"/>
              <a:t> </a:t>
            </a:r>
            <a:endParaRPr lang="ru-RU" sz="2000" b="1" smtClean="0"/>
          </a:p>
          <a:p>
            <a:r>
              <a:rPr lang="ru-RU" sz="2000" b="1" smtClean="0"/>
              <a:t>2) Чередование </a:t>
            </a:r>
            <a:r>
              <a:rPr lang="ru-RU" sz="2000" b="1" i="1" smtClean="0"/>
              <a:t>и</a:t>
            </a:r>
            <a:r>
              <a:rPr lang="ru-RU" sz="2000" b="1" smtClean="0"/>
              <a:t>/</a:t>
            </a:r>
            <a:r>
              <a:rPr lang="ru-RU" sz="2000" b="1" i="1" smtClean="0"/>
              <a:t>е</a:t>
            </a:r>
            <a:r>
              <a:rPr lang="ru-RU" sz="2000" b="1" smtClean="0"/>
              <a:t> в корнях </a:t>
            </a:r>
            <a:r>
              <a:rPr lang="ru-RU" sz="2000" b="1" i="1" smtClean="0"/>
              <a:t>пир-</a:t>
            </a:r>
            <a:r>
              <a:rPr lang="ru-RU" sz="2000" b="1" smtClean="0"/>
              <a:t>/</a:t>
            </a:r>
            <a:r>
              <a:rPr lang="ru-RU" sz="2000" b="1" i="1" smtClean="0"/>
              <a:t>пер-</a:t>
            </a:r>
            <a:r>
              <a:rPr lang="ru-RU" sz="2000" b="1" smtClean="0"/>
              <a:t> характерно только для слов со значениями </a:t>
            </a:r>
            <a:r>
              <a:rPr lang="ru-RU" sz="2000" b="1" smtClean="0">
                <a:solidFill>
                  <a:srgbClr val="002060"/>
                </a:solidFill>
              </a:rPr>
              <a:t>«закрыть», «открыть», «двигать», «выдаться вперёд, выдавиться» и т.п.</a:t>
            </a:r>
          </a:p>
          <a:p>
            <a:r>
              <a:rPr lang="ru-RU" sz="2000" b="1" i="1" smtClean="0"/>
              <a:t>Зап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рать – зап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реть, отп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рать – отп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реть, вып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i="1" smtClean="0"/>
              <a:t>рать – вып</a:t>
            </a:r>
            <a:r>
              <a:rPr lang="ru-RU" sz="2000" b="1" i="1" smtClean="0">
                <a:solidFill>
                  <a:srgbClr val="FF0000"/>
                </a:solidFill>
              </a:rPr>
              <a:t>е</a:t>
            </a:r>
            <a:r>
              <a:rPr lang="ru-RU" sz="2000" b="1" i="1" smtClean="0"/>
              <a:t>реть.</a:t>
            </a:r>
            <a:endParaRPr lang="ru-RU" sz="2000" b="1" smtClean="0"/>
          </a:p>
          <a:p>
            <a:r>
              <a:rPr lang="ru-RU" sz="2000" b="1" smtClean="0"/>
              <a:t>В словах с корнем </a:t>
            </a:r>
            <a:r>
              <a:rPr lang="ru-RU" sz="2000" b="1" i="1" smtClean="0"/>
              <a:t>пир-</a:t>
            </a:r>
            <a:r>
              <a:rPr lang="ru-RU" sz="2000" b="1" smtClean="0"/>
              <a:t> со значением </a:t>
            </a:r>
            <a:r>
              <a:rPr lang="ru-RU" sz="2000" b="1" smtClean="0">
                <a:solidFill>
                  <a:srgbClr val="002060"/>
                </a:solidFill>
              </a:rPr>
              <a:t>«обильное угощение, пиршество»</a:t>
            </a:r>
            <a:r>
              <a:rPr lang="ru-RU" sz="2000" b="1" smtClean="0"/>
              <a:t> всегда пишется </a:t>
            </a:r>
            <a:r>
              <a:rPr lang="ru-RU" sz="2000" b="1" i="1" smtClean="0">
                <a:solidFill>
                  <a:srgbClr val="FF0000"/>
                </a:solidFill>
              </a:rPr>
              <a:t>и</a:t>
            </a:r>
            <a:r>
              <a:rPr lang="ru-RU" sz="2000" b="1" smtClean="0"/>
              <a:t>: </a:t>
            </a:r>
            <a:r>
              <a:rPr lang="ru-RU" sz="2000" b="1" i="1"/>
              <a:t>п</a:t>
            </a:r>
            <a:r>
              <a:rPr lang="ru-RU" sz="2000" b="1" i="1" smtClean="0">
                <a:solidFill>
                  <a:srgbClr val="C00000"/>
                </a:solidFill>
              </a:rPr>
              <a:t>и</a:t>
            </a:r>
            <a:r>
              <a:rPr lang="ru-RU" sz="2000" b="1" i="1" smtClean="0"/>
              <a:t>р, п</a:t>
            </a:r>
            <a:r>
              <a:rPr lang="ru-RU" sz="2000" b="1" i="1" smtClean="0">
                <a:solidFill>
                  <a:srgbClr val="C00000"/>
                </a:solidFill>
              </a:rPr>
              <a:t>и</a:t>
            </a:r>
            <a:r>
              <a:rPr lang="ru-RU" sz="2000" b="1" i="1" smtClean="0"/>
              <a:t>ровать.</a:t>
            </a:r>
            <a:endParaRPr lang="ru-RU" sz="2000" b="1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117475" y="179388"/>
            <a:ext cx="8836025" cy="6678612"/>
          </a:xfrm>
        </p:spPr>
        <p:txBody>
          <a:bodyPr/>
          <a:lstStyle/>
          <a:p>
            <a:pPr indent="457200" algn="just">
              <a:spcBef>
                <a:spcPct val="0"/>
              </a:spcBef>
              <a:buFont typeface="Wingdings 2" pitchFamily="18" charset="2"/>
              <a:buNone/>
            </a:pP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9 </a:t>
            </a:r>
            <a:r>
              <a:rPr lang="ru-RU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формулируется следующим образом:</a:t>
            </a:r>
          </a:p>
          <a:p>
            <a:pPr indent="457200">
              <a:spcBef>
                <a:spcPct val="0"/>
              </a:spcBef>
              <a:buNone/>
            </a:pPr>
            <a:endParaRPr lang="ru-RU" sz="2800" b="1" i="1" smtClean="0">
              <a:solidFill>
                <a:schemeClr val="tx1"/>
              </a:solidFill>
            </a:endParaRPr>
          </a:p>
          <a:p>
            <a:pPr indent="457200">
              <a:spcBef>
                <a:spcPct val="0"/>
              </a:spcBef>
              <a:buNone/>
            </a:pPr>
            <a:r>
              <a:rPr lang="ru-RU" sz="2800" b="1" i="1" smtClean="0">
                <a:solidFill>
                  <a:schemeClr val="tx1"/>
                </a:solidFill>
              </a:rPr>
              <a:t>Укажите варианты ответов, в которых во всех словах одного ряда содержится безударная чередующаяся гласная корня. Запишите номера ответов.</a:t>
            </a:r>
            <a:endParaRPr lang="ru-RU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indent="-457200">
              <a:spcBef>
                <a:spcPct val="0"/>
              </a:spcBef>
              <a:buNone/>
            </a:pP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indent="-457200">
              <a:spcBef>
                <a:spcPct val="0"/>
              </a:spcBef>
              <a:buNone/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 заданий</a:t>
            </a:r>
          </a:p>
          <a:p>
            <a:pPr marL="800100" indent="-457200">
              <a:spcBef>
                <a:spcPct val="0"/>
              </a:spcBef>
              <a:buFont typeface="Arial" pitchFamily="34" charset="0"/>
              <a:buChar char="•"/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безударная проверяемая гласная корня</a:t>
            </a:r>
          </a:p>
          <a:p>
            <a:pPr marL="800100" indent="-457200">
              <a:spcBef>
                <a:spcPct val="0"/>
              </a:spcBef>
              <a:buFont typeface="Arial" pitchFamily="34" charset="0"/>
              <a:buChar char="•"/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безударная непроверяемая гласная корня.</a:t>
            </a:r>
          </a:p>
          <a:p>
            <a:pPr marL="800100" indent="-457200">
              <a:spcBef>
                <a:spcPct val="0"/>
              </a:spcBef>
              <a:buFont typeface="Arial" pitchFamily="34" charset="0"/>
              <a:buChar char="•"/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безударная чередующаяся гласная корня</a:t>
            </a:r>
          </a:p>
          <a:p>
            <a:pPr indent="0">
              <a:spcBef>
                <a:spcPct val="0"/>
              </a:spcBef>
              <a:buNone/>
            </a:pPr>
            <a:endParaRPr lang="ru-RU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611188" y="1412875"/>
            <a:ext cx="7848600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4800" b="1" i="1">
                <a:solidFill>
                  <a:srgbClr val="0070C0"/>
                </a:solidFill>
                <a:latin typeface="Arial Black" pitchFamily="34" charset="0"/>
              </a:rPr>
              <a:t>10. </a:t>
            </a:r>
            <a:r>
              <a:rPr lang="ru-RU" altLang="ru-RU" sz="6600" b="1" i="1">
                <a:solidFill>
                  <a:srgbClr val="0070C0"/>
                </a:solidFill>
                <a:latin typeface="Arial Black" pitchFamily="34" charset="0"/>
              </a:rPr>
              <a:t>-лаг-/-лож-</a:t>
            </a:r>
            <a:endParaRPr lang="ru-RU" altLang="ru-RU" sz="660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4400" b="1" i="1">
                <a:solidFill>
                  <a:srgbClr val="0070C0"/>
                </a:solidFill>
                <a:latin typeface="Arial Black" pitchFamily="34" charset="0"/>
              </a:rPr>
              <a:t>11.  </a:t>
            </a:r>
            <a:r>
              <a:rPr lang="ru-RU" altLang="ru-RU" sz="6600" b="1" i="1">
                <a:solidFill>
                  <a:srgbClr val="0070C0"/>
                </a:solidFill>
                <a:latin typeface="Arial Black" pitchFamily="34" charset="0"/>
              </a:rPr>
              <a:t>-кас-/-кос-</a:t>
            </a:r>
            <a:endParaRPr lang="ru-RU" altLang="ru-RU" sz="660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755650" y="549275"/>
            <a:ext cx="7416800" cy="378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6000" b="1">
                <a:solidFill>
                  <a:srgbClr val="0070C0"/>
                </a:solidFill>
                <a:latin typeface="Arial Black" pitchFamily="34" charset="0"/>
              </a:rPr>
              <a:t>Пишется </a:t>
            </a:r>
            <a:r>
              <a:rPr lang="ru-RU" altLang="ru-RU" sz="6000" b="1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000" b="1">
                <a:solidFill>
                  <a:srgbClr val="0070C0"/>
                </a:solidFill>
                <a:latin typeface="Arial Black" pitchFamily="34" charset="0"/>
              </a:rPr>
              <a:t>, </a:t>
            </a:r>
          </a:p>
          <a:p>
            <a:pPr algn="ctr" eaLnBrk="1" hangingPunct="1"/>
            <a:r>
              <a:rPr lang="ru-RU" altLang="ru-RU" sz="6000" b="1">
                <a:solidFill>
                  <a:srgbClr val="0070C0"/>
                </a:solidFill>
                <a:latin typeface="Arial Black" pitchFamily="34" charset="0"/>
              </a:rPr>
              <a:t>если за корнем следует суффикс </a:t>
            </a:r>
            <a:r>
              <a:rPr lang="ru-RU" altLang="ru-RU" sz="6000" b="1">
                <a:solidFill>
                  <a:srgbClr val="FF0000"/>
                </a:solidFill>
                <a:latin typeface="Arial Black" pitchFamily="34" charset="0"/>
              </a:rPr>
              <a:t>-</a:t>
            </a:r>
            <a:r>
              <a:rPr lang="en-US" altLang="ru-RU" sz="6000" b="1">
                <a:solidFill>
                  <a:srgbClr val="FF0000"/>
                </a:solidFill>
                <a:latin typeface="Arial Black" pitchFamily="34" charset="0"/>
              </a:rPr>
              <a:t>â</a:t>
            </a:r>
            <a:r>
              <a:rPr lang="ru-RU" altLang="ru-RU" sz="6000" b="1">
                <a:solidFill>
                  <a:srgbClr val="FF0000"/>
                </a:solidFill>
                <a:latin typeface="Arial Black" pitchFamily="34" charset="0"/>
              </a:rPr>
              <a:t>-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95636" y="5121188"/>
            <a:ext cx="70407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smtClean="0">
                <a:solidFill>
                  <a:srgbClr val="00B050"/>
                </a:solidFill>
                <a:latin typeface="Arial Black" pitchFamily="34" charset="0"/>
              </a:rPr>
              <a:t>Исключение: пол</a:t>
            </a:r>
            <a:r>
              <a:rPr lang="ru-RU" sz="4800" u="sng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4800" smtClean="0">
                <a:solidFill>
                  <a:srgbClr val="00B050"/>
                </a:solidFill>
                <a:latin typeface="Arial Black" pitchFamily="34" charset="0"/>
              </a:rPr>
              <a:t>г</a:t>
            </a:r>
            <a:endParaRPr lang="ru-RU" sz="480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331913" y="188913"/>
            <a:ext cx="7704137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6000" b="1" i="1" err="1" smtClean="0">
                <a:solidFill>
                  <a:srgbClr val="0070C0"/>
                </a:solidFill>
                <a:latin typeface="Arial Black" pitchFamily="34" charset="0"/>
              </a:rPr>
              <a:t>к</a:t>
            </a:r>
            <a:r>
              <a:rPr lang="ru-RU" altLang="ru-RU" sz="6000" b="1" i="1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000" b="1" i="1" err="1" smtClean="0">
                <a:solidFill>
                  <a:srgbClr val="0070C0"/>
                </a:solidFill>
                <a:latin typeface="Arial Black" pitchFamily="34" charset="0"/>
              </a:rPr>
              <a:t>с</a:t>
            </a:r>
            <a:r>
              <a:rPr lang="en-US" altLang="ru-RU" sz="6000" b="1" i="1" u="dbl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000" b="1" i="1" err="1" smtClean="0">
                <a:solidFill>
                  <a:srgbClr val="0070C0"/>
                </a:solidFill>
                <a:latin typeface="Arial Black" pitchFamily="34" charset="0"/>
              </a:rPr>
              <a:t>ться </a:t>
            </a:r>
          </a:p>
          <a:p>
            <a:pPr algn="just" eaLnBrk="1" hangingPunct="1">
              <a:defRPr/>
            </a:pPr>
            <a:r>
              <a:rPr lang="ru-RU" altLang="ru-RU" sz="2800" b="1" i="1" smtClean="0">
                <a:solidFill>
                  <a:srgbClr val="0070C0"/>
                </a:solidFill>
                <a:latin typeface="Arial Black" pitchFamily="34" charset="0"/>
              </a:rPr>
              <a:t>    </a:t>
            </a:r>
          </a:p>
          <a:p>
            <a:pPr algn="just" eaLnBrk="1" hangingPunct="1">
              <a:defRPr/>
            </a:pPr>
            <a:r>
              <a:rPr lang="ru-RU" altLang="ru-RU" sz="2800" b="1" i="1" smtClean="0">
                <a:solidFill>
                  <a:srgbClr val="002060"/>
                </a:solidFill>
                <a:latin typeface="Arial Black" pitchFamily="34" charset="0"/>
              </a:rPr>
              <a:t>  нет -</a:t>
            </a:r>
            <a:r>
              <a:rPr lang="en-US" altLang="ru-RU" sz="2800" b="1" i="1" smtClean="0">
                <a:solidFill>
                  <a:srgbClr val="002060"/>
                </a:solidFill>
                <a:latin typeface="Arial Black" pitchFamily="34" charset="0"/>
              </a:rPr>
              <a:t>â-</a:t>
            </a:r>
            <a:endParaRPr lang="ru-RU" altLang="ru-RU" sz="2800" b="1" i="1" smtClean="0">
              <a:solidFill>
                <a:srgbClr val="002060"/>
              </a:solidFill>
              <a:latin typeface="Arial Black" pitchFamily="34" charset="0"/>
            </a:endParaRPr>
          </a:p>
          <a:p>
            <a:pPr algn="just" eaLnBrk="1" hangingPunct="1">
              <a:defRPr/>
            </a:pP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к</a:t>
            </a:r>
            <a:r>
              <a:rPr lang="ru-RU" altLang="ru-RU" sz="6000" b="1" i="1" u="sng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снуться</a:t>
            </a:r>
            <a:r>
              <a:rPr lang="ru-RU" altLang="ru-RU" sz="5400" b="1" i="1" smtClean="0">
                <a:solidFill>
                  <a:srgbClr val="0070C0"/>
                </a:solidFill>
                <a:latin typeface="Arial Black" pitchFamily="34" charset="0"/>
              </a:rPr>
              <a:t>,</a:t>
            </a:r>
            <a:endParaRPr lang="ru-RU" altLang="ru-RU" sz="5400" b="1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>
              <a:defRPr/>
            </a:pPr>
            <a:r>
              <a:rPr lang="ru-RU" altLang="ru-RU" sz="5400" b="1" i="1" smtClean="0">
                <a:solidFill>
                  <a:srgbClr val="0070C0"/>
                </a:solidFill>
                <a:latin typeface="Arial Black" pitchFamily="34" charset="0"/>
              </a:rPr>
              <a:t>   </a:t>
            </a:r>
          </a:p>
          <a:p>
            <a:pPr algn="just" eaLnBrk="1" hangingPunct="1">
              <a:defRPr/>
            </a:pPr>
            <a:r>
              <a:rPr lang="ru-RU" altLang="ru-RU" sz="6000" b="1" i="1" err="1" smtClean="0">
                <a:solidFill>
                  <a:srgbClr val="0070C0"/>
                </a:solidFill>
                <a:latin typeface="Arial Black" pitchFamily="34" charset="0"/>
              </a:rPr>
              <a:t>предл</a:t>
            </a:r>
            <a:r>
              <a:rPr lang="ru-RU" altLang="ru-RU" sz="6000" b="1" i="1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000" b="1" i="1" err="1" smtClean="0">
                <a:solidFill>
                  <a:srgbClr val="0070C0"/>
                </a:solidFill>
                <a:latin typeface="Arial Black" pitchFamily="34" charset="0"/>
              </a:rPr>
              <a:t>г</a:t>
            </a:r>
            <a:r>
              <a:rPr lang="en-US" altLang="ru-RU" sz="6000" b="1" i="1" u="dbl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000" b="1" i="1" err="1" smtClean="0">
                <a:solidFill>
                  <a:srgbClr val="0070C0"/>
                </a:solidFill>
                <a:latin typeface="Arial Black" pitchFamily="34" charset="0"/>
              </a:rPr>
              <a:t>ть</a:t>
            </a:r>
          </a:p>
          <a:p>
            <a:pPr algn="just" eaLnBrk="1" hangingPunct="1">
              <a:defRPr/>
            </a:pPr>
            <a:r>
              <a:rPr lang="ru-RU" altLang="ru-RU" sz="2800" b="1" i="1" smtClean="0">
                <a:solidFill>
                  <a:srgbClr val="0070C0"/>
                </a:solidFill>
                <a:latin typeface="Arial Black" pitchFamily="34" charset="0"/>
              </a:rPr>
              <a:t>                   </a:t>
            </a:r>
          </a:p>
          <a:p>
            <a:pPr algn="just" eaLnBrk="1" hangingPunct="1">
              <a:defRPr/>
            </a:pPr>
            <a:r>
              <a:rPr lang="ru-RU" altLang="ru-RU" sz="2800" b="1" i="1" smtClean="0">
                <a:solidFill>
                  <a:srgbClr val="0070C0"/>
                </a:solidFill>
                <a:latin typeface="Arial Black" pitchFamily="34" charset="0"/>
              </a:rPr>
              <a:t>                     </a:t>
            </a:r>
            <a:r>
              <a:rPr lang="ru-RU" altLang="ru-RU" sz="2800" b="1" i="1" smtClean="0">
                <a:solidFill>
                  <a:srgbClr val="002060"/>
                </a:solidFill>
                <a:latin typeface="Arial Black" pitchFamily="34" charset="0"/>
              </a:rPr>
              <a:t>нет -</a:t>
            </a:r>
            <a:r>
              <a:rPr lang="en-US" altLang="ru-RU" sz="2800" b="1" i="1" smtClean="0">
                <a:solidFill>
                  <a:srgbClr val="002060"/>
                </a:solidFill>
                <a:latin typeface="Arial Black" pitchFamily="34" charset="0"/>
              </a:rPr>
              <a:t>â-</a:t>
            </a:r>
            <a:endParaRPr lang="ru-RU" altLang="ru-RU" sz="2800" b="1" i="1" smtClean="0">
              <a:solidFill>
                <a:srgbClr val="002060"/>
              </a:solidFill>
              <a:latin typeface="Arial Black" pitchFamily="34" charset="0"/>
            </a:endParaRPr>
          </a:p>
          <a:p>
            <a:pPr algn="just" eaLnBrk="1" hangingPunct="1">
              <a:defRPr/>
            </a:pPr>
            <a:r>
              <a:rPr lang="ru-RU" altLang="ru-RU" sz="5400" b="1" i="1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предл</a:t>
            </a:r>
            <a:r>
              <a:rPr lang="ru-RU" altLang="ru-RU" sz="6000" b="1" i="1" u="sng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жить</a:t>
            </a:r>
            <a:endParaRPr lang="ru-RU" altLang="ru-RU" sz="6000" b="1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4644"/>
            <a:ext cx="89644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 </a:t>
            </a:r>
            <a:r>
              <a:rPr lang="ru-RU" sz="2800" b="1" smtClean="0">
                <a:solidFill>
                  <a:srgbClr val="C00000"/>
                </a:solidFill>
              </a:rPr>
              <a:t>ОБРАТИТЕ ВНИМАНИЕ!!!</a:t>
            </a:r>
          </a:p>
          <a:p>
            <a:endParaRPr lang="ru-RU" sz="2800" b="1" smtClean="0">
              <a:solidFill>
                <a:srgbClr val="C00000"/>
              </a:solidFill>
            </a:endParaRPr>
          </a:p>
          <a:p>
            <a:r>
              <a:rPr lang="ru-RU" sz="2800" b="1" smtClean="0"/>
              <a:t>1)Чередование </a:t>
            </a:r>
            <a:r>
              <a:rPr lang="ru-RU" sz="2800" b="1" i="1" smtClean="0"/>
              <a:t>о</a:t>
            </a:r>
            <a:r>
              <a:rPr lang="ru-RU" sz="2800" b="1" smtClean="0"/>
              <a:t>/</a:t>
            </a:r>
            <a:r>
              <a:rPr lang="ru-RU" sz="2800" b="1" i="1"/>
              <a:t>а</a:t>
            </a:r>
            <a:r>
              <a:rPr lang="ru-RU" sz="2800" b="1" smtClean="0"/>
              <a:t> в корнях </a:t>
            </a:r>
            <a:r>
              <a:rPr lang="ru-RU" sz="2800" b="1" i="1" smtClean="0"/>
              <a:t>-кос-</a:t>
            </a:r>
            <a:r>
              <a:rPr lang="ru-RU" sz="2800" b="1" smtClean="0"/>
              <a:t>/</a:t>
            </a:r>
            <a:r>
              <a:rPr lang="ru-RU" sz="2800" b="1" i="1" smtClean="0"/>
              <a:t>-кас-</a:t>
            </a:r>
            <a:r>
              <a:rPr lang="ru-RU" sz="2800" b="1" smtClean="0"/>
              <a:t> характерно только для слов со значениями </a:t>
            </a:r>
            <a:r>
              <a:rPr lang="ru-RU" sz="2800" b="1" smtClean="0">
                <a:solidFill>
                  <a:srgbClr val="002060"/>
                </a:solidFill>
              </a:rPr>
              <a:t>«дотрагиваться до чего-либо», «затронуть в разговоре какую-либо тему»</a:t>
            </a:r>
          </a:p>
          <a:p>
            <a:endParaRPr lang="ru-RU" sz="2800" b="1" i="1"/>
          </a:p>
          <a:p>
            <a:r>
              <a:rPr lang="ru-RU" sz="2800" b="1" i="1" smtClean="0"/>
              <a:t>Прик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i="1" smtClean="0"/>
              <a:t>сновение- к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i="1" smtClean="0"/>
              <a:t>снуться– к</a:t>
            </a:r>
            <a:r>
              <a:rPr lang="ru-RU" sz="2800" b="1" i="1" smtClean="0">
                <a:solidFill>
                  <a:srgbClr val="FF0000"/>
                </a:solidFill>
              </a:rPr>
              <a:t>а</a:t>
            </a:r>
            <a:r>
              <a:rPr lang="ru-RU" sz="2800" b="1" i="1" smtClean="0"/>
              <a:t>сательная</a:t>
            </a:r>
          </a:p>
          <a:p>
            <a:endParaRPr lang="ru-RU" sz="2800" b="1" smtClean="0"/>
          </a:p>
          <a:p>
            <a:r>
              <a:rPr lang="ru-RU" sz="2800" b="1" smtClean="0"/>
              <a:t>В словах с корнем </a:t>
            </a:r>
            <a:r>
              <a:rPr lang="ru-RU" sz="2800" b="1" i="1" smtClean="0"/>
              <a:t>-кос-</a:t>
            </a:r>
            <a:r>
              <a:rPr lang="ru-RU" sz="2800" b="1" smtClean="0"/>
              <a:t> </a:t>
            </a:r>
            <a:r>
              <a:rPr lang="ru-RU" sz="2800" b="1"/>
              <a:t> </a:t>
            </a:r>
            <a:r>
              <a:rPr lang="ru-RU" sz="2800" b="1" smtClean="0"/>
              <a:t>с другими значениями </a:t>
            </a:r>
            <a:r>
              <a:rPr lang="ru-RU" sz="2800" b="1" smtClean="0">
                <a:solidFill>
                  <a:srgbClr val="002060"/>
                </a:solidFill>
              </a:rPr>
              <a:t> </a:t>
            </a:r>
            <a:r>
              <a:rPr lang="ru-RU" sz="2800" b="1" smtClean="0"/>
              <a:t>всегда пишется 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smtClean="0"/>
              <a:t>:  к</a:t>
            </a:r>
            <a:r>
              <a:rPr lang="ru-RU" sz="2800" b="1" smtClean="0">
                <a:solidFill>
                  <a:srgbClr val="FF0000"/>
                </a:solidFill>
              </a:rPr>
              <a:t>о</a:t>
            </a:r>
            <a:r>
              <a:rPr lang="ru-RU" sz="2800" b="1" smtClean="0"/>
              <a:t>сить травку, заплести к</a:t>
            </a:r>
            <a:r>
              <a:rPr lang="ru-RU" sz="2800" b="1" smtClean="0">
                <a:solidFill>
                  <a:srgbClr val="FF0000"/>
                </a:solidFill>
              </a:rPr>
              <a:t>о</a:t>
            </a:r>
            <a:r>
              <a:rPr lang="ru-RU" sz="2800" b="1" smtClean="0"/>
              <a:t>су, смотреть к</a:t>
            </a:r>
            <a:r>
              <a:rPr lang="ru-RU" sz="2800" b="1" smtClean="0">
                <a:solidFill>
                  <a:srgbClr val="FF0000"/>
                </a:solidFill>
              </a:rPr>
              <a:t>о</a:t>
            </a:r>
            <a:r>
              <a:rPr lang="ru-RU" sz="2800" b="1" smtClean="0"/>
              <a:t>со.</a:t>
            </a:r>
          </a:p>
          <a:p>
            <a:endParaRPr lang="ru-RU" sz="2800" b="1"/>
          </a:p>
          <a:p>
            <a:endParaRPr lang="ru-RU" sz="2000" b="1" smtClean="0"/>
          </a:p>
          <a:p>
            <a:r>
              <a:rPr lang="ru-RU" sz="20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1022740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1116013" y="1052513"/>
            <a:ext cx="7632700" cy="470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ru-RU" sz="6000" b="1">
                <a:solidFill>
                  <a:srgbClr val="002060"/>
                </a:solidFill>
                <a:latin typeface="Arial Black" pitchFamily="34" charset="0"/>
              </a:rPr>
              <a:t>II.</a:t>
            </a:r>
            <a:r>
              <a:rPr lang="en-US" altLang="ru-RU" sz="6000" b="1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altLang="ru-RU" sz="6000" b="1">
                <a:solidFill>
                  <a:srgbClr val="C00000"/>
                </a:solidFill>
                <a:latin typeface="Arial Black" pitchFamily="34" charset="0"/>
              </a:rPr>
              <a:t>Корни, </a:t>
            </a:r>
          </a:p>
          <a:p>
            <a:pPr algn="ctr" eaLnBrk="1" hangingPunct="1"/>
            <a:r>
              <a:rPr lang="ru-RU" altLang="ru-RU" sz="6000" b="1">
                <a:solidFill>
                  <a:srgbClr val="C00000"/>
                </a:solidFill>
                <a:latin typeface="Arial Black" pitchFamily="34" charset="0"/>
              </a:rPr>
              <a:t>в которых написание гласной зависит от ударения</a:t>
            </a:r>
          </a:p>
        </p:txBody>
      </p:sp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1691680" y="2168860"/>
            <a:ext cx="72009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6600">
                <a:solidFill>
                  <a:srgbClr val="0070C0"/>
                </a:solidFill>
                <a:latin typeface="Arial Black" pitchFamily="34" charset="0"/>
              </a:rPr>
              <a:t>12</a:t>
            </a: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r>
              <a:rPr lang="en-US" altLang="ru-RU" sz="66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-</a:t>
            </a:r>
            <a:r>
              <a:rPr lang="ru-RU" altLang="ru-RU" sz="6600" b="1" i="1">
                <a:solidFill>
                  <a:srgbClr val="0070C0"/>
                </a:solidFill>
                <a:latin typeface="Arial Black" pitchFamily="34" charset="0"/>
              </a:rPr>
              <a:t>гар-/-</a:t>
            </a:r>
            <a:r>
              <a:rPr lang="ru-RU" altLang="ru-RU" sz="6600" b="1" i="1" smtClean="0">
                <a:solidFill>
                  <a:srgbClr val="0070C0"/>
                </a:solidFill>
                <a:latin typeface="Arial Black" pitchFamily="34" charset="0"/>
              </a:rPr>
              <a:t>гор-</a:t>
            </a:r>
            <a:endParaRPr lang="ru-RU" altLang="ru-RU" sz="660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49788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6000">
                <a:solidFill>
                  <a:srgbClr val="0070C0"/>
                </a:solidFill>
                <a:latin typeface="Arial Black" pitchFamily="34" charset="0"/>
              </a:rPr>
              <a:t>Под ударением – </a:t>
            </a:r>
            <a:r>
              <a:rPr lang="ru-RU" altLang="ru-RU" sz="600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,</a:t>
            </a:r>
            <a:endParaRPr lang="ru-RU" altLang="ru-RU" sz="6000">
              <a:solidFill>
                <a:srgbClr val="0070C0"/>
              </a:solidFill>
              <a:latin typeface="Arial Black" pitchFamily="34" charset="0"/>
            </a:endParaRPr>
          </a:p>
          <a:p>
            <a:pPr algn="ctr" eaLnBrk="1" hangingPunct="1"/>
            <a:r>
              <a:rPr lang="ru-RU" altLang="ru-RU" sz="6000">
                <a:solidFill>
                  <a:srgbClr val="0070C0"/>
                </a:solidFill>
                <a:latin typeface="Arial Black" pitchFamily="34" charset="0"/>
              </a:rPr>
              <a:t>без ударения – </a:t>
            </a:r>
            <a:r>
              <a:rPr lang="ru-RU" altLang="ru-RU" sz="600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ru-RU" altLang="ru-RU" sz="600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27684" y="3789040"/>
            <a:ext cx="66609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>
                <a:solidFill>
                  <a:srgbClr val="00B050"/>
                </a:solidFill>
                <a:latin typeface="Arial Black" pitchFamily="34" charset="0"/>
              </a:rPr>
              <a:t>Исключение: </a:t>
            </a:r>
            <a:r>
              <a:rPr lang="ru-RU" sz="5400" smtClean="0">
                <a:solidFill>
                  <a:srgbClr val="00B050"/>
                </a:solidFill>
                <a:latin typeface="Arial Black" pitchFamily="34" charset="0"/>
              </a:rPr>
              <a:t>выг</a:t>
            </a:r>
            <a:r>
              <a:rPr lang="ru-RU" sz="5400" u="sng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5400" smtClean="0">
                <a:solidFill>
                  <a:srgbClr val="00B050"/>
                </a:solidFill>
                <a:latin typeface="Arial Black" pitchFamily="34" charset="0"/>
              </a:rPr>
              <a:t>рки, изг</a:t>
            </a:r>
            <a:r>
              <a:rPr lang="ru-RU" sz="5400" u="sng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5400" smtClean="0">
                <a:solidFill>
                  <a:srgbClr val="00B050"/>
                </a:solidFill>
                <a:latin typeface="Arial Black" pitchFamily="34" charset="0"/>
              </a:rPr>
              <a:t>рь, приг</a:t>
            </a:r>
            <a:r>
              <a:rPr lang="ru-RU" sz="5400" u="sng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5400" smtClean="0">
                <a:solidFill>
                  <a:srgbClr val="00B050"/>
                </a:solidFill>
                <a:latin typeface="Arial Black" pitchFamily="34" charset="0"/>
              </a:rPr>
              <a:t>рь</a:t>
            </a:r>
            <a:endParaRPr lang="ru-RU" sz="540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4644"/>
            <a:ext cx="89644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 </a:t>
            </a:r>
            <a:r>
              <a:rPr lang="ru-RU" sz="2800" b="1" smtClean="0">
                <a:solidFill>
                  <a:srgbClr val="C00000"/>
                </a:solidFill>
              </a:rPr>
              <a:t>ОБРАТИТЕ ВНИМАНИЕ!!!</a:t>
            </a:r>
          </a:p>
          <a:p>
            <a:endParaRPr lang="ru-RU" sz="2800" b="1" smtClean="0">
              <a:solidFill>
                <a:srgbClr val="C00000"/>
              </a:solidFill>
            </a:endParaRPr>
          </a:p>
          <a:p>
            <a:r>
              <a:rPr lang="ru-RU" sz="2800" b="1" smtClean="0"/>
              <a:t>1)Чередование </a:t>
            </a:r>
            <a:r>
              <a:rPr lang="ru-RU" sz="2800" b="1" i="1" smtClean="0"/>
              <a:t>о</a:t>
            </a:r>
            <a:r>
              <a:rPr lang="ru-RU" sz="2800" b="1" smtClean="0"/>
              <a:t>/</a:t>
            </a:r>
            <a:r>
              <a:rPr lang="ru-RU" sz="2800" b="1" i="1"/>
              <a:t>а</a:t>
            </a:r>
            <a:r>
              <a:rPr lang="ru-RU" sz="2800" b="1" smtClean="0"/>
              <a:t> в корнях </a:t>
            </a:r>
            <a:r>
              <a:rPr lang="ru-RU" sz="2800" b="1" i="1" smtClean="0"/>
              <a:t>гор-</a:t>
            </a:r>
            <a:r>
              <a:rPr lang="ru-RU" sz="2800" b="1" smtClean="0"/>
              <a:t>/</a:t>
            </a:r>
            <a:r>
              <a:rPr lang="ru-RU" sz="2800" b="1" i="1" smtClean="0"/>
              <a:t>-гар-</a:t>
            </a:r>
            <a:r>
              <a:rPr lang="ru-RU" sz="2800" b="1" smtClean="0"/>
              <a:t> характерно только для слов со значениями </a:t>
            </a:r>
            <a:r>
              <a:rPr lang="ru-RU" sz="2800" b="1" smtClean="0">
                <a:solidFill>
                  <a:srgbClr val="002060"/>
                </a:solidFill>
              </a:rPr>
              <a:t>«подвергаться воздействию пламени, огня, высокой температуры».</a:t>
            </a:r>
          </a:p>
          <a:p>
            <a:endParaRPr lang="ru-RU" sz="2800" b="1" i="1"/>
          </a:p>
          <a:p>
            <a:r>
              <a:rPr lang="ru-RU" sz="2800" b="1" i="1" smtClean="0"/>
              <a:t>Выг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i="1" smtClean="0"/>
              <a:t>рать- сг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i="1" smtClean="0"/>
              <a:t>реть – наг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i="1" smtClean="0"/>
              <a:t>рать – заг</a:t>
            </a:r>
            <a:r>
              <a:rPr lang="ru-RU" sz="2800" b="1" i="1">
                <a:solidFill>
                  <a:srgbClr val="FF0000"/>
                </a:solidFill>
              </a:rPr>
              <a:t>а</a:t>
            </a:r>
            <a:r>
              <a:rPr lang="ru-RU" sz="2800" b="1" i="1" smtClean="0"/>
              <a:t>р</a:t>
            </a:r>
          </a:p>
          <a:p>
            <a:endParaRPr lang="ru-RU" sz="2800" b="1" smtClean="0"/>
          </a:p>
          <a:p>
            <a:r>
              <a:rPr lang="ru-RU" sz="2800" b="1" smtClean="0"/>
              <a:t>В словах с корнем </a:t>
            </a:r>
            <a:r>
              <a:rPr lang="ru-RU" sz="2800" b="1" i="1" smtClean="0"/>
              <a:t>-гор-</a:t>
            </a:r>
            <a:r>
              <a:rPr lang="ru-RU" sz="2800" b="1" smtClean="0"/>
              <a:t> со значением </a:t>
            </a:r>
            <a:r>
              <a:rPr lang="ru-RU" sz="2800" b="1" smtClean="0">
                <a:solidFill>
                  <a:srgbClr val="002060"/>
                </a:solidFill>
              </a:rPr>
              <a:t>«возвышенность» </a:t>
            </a:r>
            <a:r>
              <a:rPr lang="ru-RU" sz="2800" b="1" smtClean="0"/>
              <a:t>всегда пишется 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smtClean="0"/>
              <a:t>:  г</a:t>
            </a:r>
            <a:r>
              <a:rPr lang="ru-RU" sz="2800" b="1" smtClean="0">
                <a:solidFill>
                  <a:srgbClr val="FF0000"/>
                </a:solidFill>
              </a:rPr>
              <a:t>о</a:t>
            </a:r>
            <a:r>
              <a:rPr lang="ru-RU" sz="2800" b="1" smtClean="0"/>
              <a:t>ристый, приг</a:t>
            </a:r>
            <a:r>
              <a:rPr lang="ru-RU" sz="2800" b="1" smtClean="0">
                <a:solidFill>
                  <a:srgbClr val="FF0000"/>
                </a:solidFill>
              </a:rPr>
              <a:t>о</a:t>
            </a:r>
            <a:r>
              <a:rPr lang="ru-RU" sz="2800" b="1" smtClean="0"/>
              <a:t>рок.</a:t>
            </a:r>
          </a:p>
          <a:p>
            <a:endParaRPr lang="ru-RU" sz="2800" b="1"/>
          </a:p>
          <a:p>
            <a:endParaRPr lang="ru-RU" sz="2000" b="1" smtClean="0"/>
          </a:p>
          <a:p>
            <a:r>
              <a:rPr lang="ru-RU" sz="20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033807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503430" y="1088740"/>
            <a:ext cx="6596678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smtClean="0">
                <a:solidFill>
                  <a:srgbClr val="0070C0"/>
                </a:solidFill>
                <a:latin typeface="Arial Black" pitchFamily="34" charset="0"/>
              </a:rPr>
              <a:t>заг</a:t>
            </a:r>
            <a:r>
              <a:rPr lang="ru-RU" sz="880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8800" smtClean="0">
                <a:solidFill>
                  <a:srgbClr val="0070C0"/>
                </a:solidFill>
                <a:latin typeface="Arial Black" pitchFamily="34" charset="0"/>
              </a:rPr>
              <a:t>р</a:t>
            </a:r>
            <a:endParaRPr lang="en-US" sz="880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r>
              <a:rPr lang="ru-RU" sz="8800" smtClean="0">
                <a:solidFill>
                  <a:srgbClr val="0070C0"/>
                </a:solidFill>
                <a:latin typeface="Arial Black" pitchFamily="34" charset="0"/>
              </a:rPr>
              <a:t>заг</a:t>
            </a:r>
            <a:r>
              <a:rPr lang="ru-RU" sz="880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8800" smtClean="0">
                <a:solidFill>
                  <a:srgbClr val="0070C0"/>
                </a:solidFill>
                <a:latin typeface="Arial Black" pitchFamily="34" charset="0"/>
              </a:rPr>
              <a:t>реть</a:t>
            </a:r>
            <a:endParaRPr lang="en-US" sz="880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r>
              <a:rPr lang="ru-RU" sz="8800" smtClean="0">
                <a:solidFill>
                  <a:srgbClr val="0070C0"/>
                </a:solidFill>
                <a:latin typeface="Arial Black" pitchFamily="34" charset="0"/>
              </a:rPr>
              <a:t>приг</a:t>
            </a:r>
            <a:r>
              <a:rPr lang="ru-RU" sz="880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8800" smtClean="0">
                <a:solidFill>
                  <a:srgbClr val="0070C0"/>
                </a:solidFill>
                <a:latin typeface="Arial Black" pitchFamily="34" charset="0"/>
              </a:rPr>
              <a:t>рать</a:t>
            </a:r>
            <a:endParaRPr lang="ru-RU" sz="880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30892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900113" y="2459038"/>
            <a:ext cx="7056437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1</a:t>
            </a:r>
            <a:r>
              <a:rPr lang="en-US" altLang="ru-RU" sz="6600" smtClean="0">
                <a:solidFill>
                  <a:srgbClr val="0070C0"/>
                </a:solidFill>
                <a:latin typeface="Arial Black" pitchFamily="34" charset="0"/>
              </a:rPr>
              <a:t>3</a:t>
            </a: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r>
              <a:rPr lang="en-US" altLang="ru-RU" sz="66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-</a:t>
            </a:r>
            <a:r>
              <a:rPr lang="ru-RU" altLang="ru-RU" sz="6600" b="1" i="1" err="1">
                <a:solidFill>
                  <a:srgbClr val="0070C0"/>
                </a:solidFill>
                <a:latin typeface="Arial Black" pitchFamily="34" charset="0"/>
              </a:rPr>
              <a:t>зар-/-зор-</a:t>
            </a:r>
            <a:endParaRPr lang="ru-RU" altLang="ru-RU" sz="6600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15033"/>
            <a:ext cx="8568952" cy="1476164"/>
          </a:xfrm>
        </p:spPr>
        <p:txBody>
          <a:bodyPr>
            <a:normAutofit/>
          </a:bodyPr>
          <a:lstStyle/>
          <a:p>
            <a:pPr algn="ctr"/>
            <a:r>
              <a:rPr lang="ru-RU" sz="5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Задание 9. </a:t>
            </a:r>
            <a:endParaRPr lang="ru-RU" sz="5400" b="1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548" y="1340768"/>
            <a:ext cx="85689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требуется знать?</a:t>
            </a:r>
          </a:p>
          <a:p>
            <a:pPr lvl="0"/>
            <a:endParaRPr lang="ru-RU" sz="2800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Правописание </a:t>
            </a:r>
            <a:r>
              <a:rPr lang="ru-RU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корней с проверяемой безударной </a:t>
            </a:r>
            <a:r>
              <a:rPr lang="ru-RU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гласной.</a:t>
            </a:r>
          </a:p>
          <a:p>
            <a:pPr lvl="0"/>
            <a:r>
              <a:rPr lang="ru-RU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Правописание </a:t>
            </a:r>
            <a:r>
              <a:rPr lang="ru-RU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корней с чередующейся </a:t>
            </a:r>
            <a:r>
              <a:rPr lang="ru-RU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гласной.</a:t>
            </a:r>
          </a:p>
          <a:p>
            <a:pPr lvl="0"/>
            <a:r>
              <a:rPr lang="ru-RU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Словарные </a:t>
            </a:r>
            <a:r>
              <a:rPr lang="ru-RU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слова с </a:t>
            </a:r>
            <a:r>
              <a:rPr lang="ru-RU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непроверяемыми безударными </a:t>
            </a:r>
            <a:r>
              <a:rPr lang="ru-RU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гласными  в </a:t>
            </a:r>
            <a:r>
              <a:rPr lang="ru-RU" sz="32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корне, требующими </a:t>
            </a:r>
            <a:r>
              <a:rPr lang="ru-RU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запоминания.</a:t>
            </a:r>
          </a:p>
        </p:txBody>
      </p:sp>
    </p:spTree>
    <p:extLst>
      <p:ext uri="{BB962C8B-B14F-4D97-AF65-F5344CB8AC3E}">
        <p14:creationId xmlns:p14="http://schemas.microsoft.com/office/powerpoint/2010/main" val="229924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497888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70C0"/>
                </a:solidFill>
                <a:latin typeface="Arial Black" pitchFamily="34" charset="0"/>
              </a:rPr>
              <a:t>Под ударением – </a:t>
            </a:r>
            <a:r>
              <a:rPr lang="ru-RU" altLang="ru-RU" sz="720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7200">
                <a:solidFill>
                  <a:srgbClr val="0070C0"/>
                </a:solidFill>
                <a:latin typeface="Arial Black" pitchFamily="34" charset="0"/>
              </a:rPr>
              <a:t>,</a:t>
            </a:r>
          </a:p>
          <a:p>
            <a:pPr algn="ctr" eaLnBrk="1" hangingPunct="1"/>
            <a:r>
              <a:rPr lang="ru-RU" altLang="ru-RU" sz="7200">
                <a:solidFill>
                  <a:srgbClr val="0070C0"/>
                </a:solidFill>
                <a:latin typeface="Arial Black" pitchFamily="34" charset="0"/>
              </a:rPr>
              <a:t>без ударения – </a:t>
            </a:r>
            <a:r>
              <a:rPr lang="ru-RU" altLang="ru-RU" sz="720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720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7882289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49788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8800" err="1" smtClean="0">
                <a:solidFill>
                  <a:srgbClr val="0070C0"/>
                </a:solidFill>
                <a:latin typeface="Arial Black" pitchFamily="34" charset="0"/>
              </a:rPr>
              <a:t>з</a:t>
            </a:r>
            <a:r>
              <a:rPr lang="ru-RU" altLang="ru-RU" sz="8800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8800" err="1" smtClean="0">
                <a:solidFill>
                  <a:srgbClr val="0070C0"/>
                </a:solidFill>
                <a:latin typeface="Arial Black" pitchFamily="34" charset="0"/>
              </a:rPr>
              <a:t>ря́</a:t>
            </a:r>
          </a:p>
          <a:p>
            <a:pPr algn="ctr" eaLnBrk="1" hangingPunct="1">
              <a:defRPr/>
            </a:pPr>
            <a:r>
              <a:rPr lang="ru-RU" altLang="ru-RU" sz="8800" err="1" smtClean="0">
                <a:solidFill>
                  <a:srgbClr val="0070C0"/>
                </a:solidFill>
                <a:latin typeface="Arial Black" pitchFamily="34" charset="0"/>
              </a:rPr>
              <a:t>оз</a:t>
            </a:r>
            <a:r>
              <a:rPr lang="ru-RU" altLang="ru-RU" sz="8800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8800" err="1" smtClean="0">
                <a:solidFill>
                  <a:srgbClr val="0070C0"/>
                </a:solidFill>
                <a:latin typeface="Arial Black" pitchFamily="34" charset="0"/>
              </a:rPr>
              <a:t>ри́л</a:t>
            </a:r>
          </a:p>
          <a:p>
            <a:pPr marL="457200" algn="ctr">
              <a:lnSpc>
                <a:spcPct val="150000"/>
              </a:lnSpc>
              <a:spcAft>
                <a:spcPct val="0"/>
              </a:spcAft>
              <a:defRPr/>
            </a:pPr>
            <a:r>
              <a:rPr lang="ru-RU" sz="8800" err="1" smtClean="0">
                <a:solidFill>
                  <a:srgbClr val="0070C0"/>
                </a:solidFill>
                <a:latin typeface="Arial Black" pitchFamily="34" charset="0"/>
                <a:ea typeface="Calibri" panose="020f0502020204030204" pitchFamily="34" charset="0"/>
                <a:cs typeface="Times New Roman" pitchFamily="18" charset="0"/>
              </a:rPr>
              <a:t>з</a:t>
            </a:r>
            <a:r>
              <a:rPr lang="ru-RU" sz="8800" u="dbl" err="1" smtClean="0">
                <a:solidFill>
                  <a:srgbClr val="FF0000"/>
                </a:solidFill>
                <a:latin typeface="Arial Black" pitchFamily="34" charset="0"/>
                <a:ea typeface="Calibri" panose="020f0502020204030204" pitchFamily="34" charset="0"/>
                <a:cs typeface="Times New Roman" pitchFamily="18" charset="0"/>
              </a:rPr>
              <a:t>О</a:t>
            </a:r>
            <a:r>
              <a:rPr lang="ru-RU" sz="8800" u="dbl" err="1" smtClean="0">
                <a:solidFill>
                  <a:srgbClr val="0070C0"/>
                </a:solidFill>
                <a:latin typeface="Arial Black" pitchFamily="34" charset="0"/>
                <a:ea typeface="Calibri" panose="020f0502020204030204" pitchFamily="34" charset="0"/>
                <a:cs typeface="Times New Roman" pitchFamily="18" charset="0"/>
              </a:rPr>
              <a:t>́</a:t>
            </a:r>
            <a:r>
              <a:rPr lang="ru-RU" sz="8800" err="1" smtClean="0">
                <a:solidFill>
                  <a:srgbClr val="0070C0"/>
                </a:solidFill>
                <a:latin typeface="Arial Black" pitchFamily="34" charset="0"/>
                <a:ea typeface="Calibri" panose="020f0502020204030204" pitchFamily="34" charset="0"/>
                <a:cs typeface="Times New Roman" pitchFamily="18" charset="0"/>
              </a:rPr>
              <a:t>рька</a:t>
            </a:r>
            <a:endParaRPr lang="ru-RU" sz="8000" smtClean="0">
              <a:solidFill>
                <a:srgbClr val="0070C0"/>
              </a:solidFill>
              <a:latin typeface="Arial Black" pitchFamily="34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1115616" y="1988840"/>
            <a:ext cx="7200900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6000" b="1" smtClean="0">
                <a:solidFill>
                  <a:srgbClr val="0070C0"/>
                </a:solidFill>
                <a:latin typeface="Arial Black" pitchFamily="34" charset="0"/>
              </a:rPr>
              <a:t>14. 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-</a:t>
            </a:r>
            <a:r>
              <a:rPr lang="ru-RU" altLang="ru-RU" sz="6000" b="1" i="1">
                <a:solidFill>
                  <a:srgbClr val="0070C0"/>
                </a:solidFill>
                <a:latin typeface="Arial Black" pitchFamily="34" charset="0"/>
              </a:rPr>
              <a:t>клан-/-клон-</a:t>
            </a:r>
            <a:endParaRPr lang="ru-RU" altLang="ru-RU" sz="600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6000" b="1" smtClean="0">
                <a:solidFill>
                  <a:srgbClr val="0070C0"/>
                </a:solidFill>
                <a:latin typeface="Arial Black" pitchFamily="34" charset="0"/>
              </a:rPr>
              <a:t>15. 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-</a:t>
            </a:r>
            <a:r>
              <a:rPr lang="ru-RU" altLang="ru-RU" sz="6000" b="1" i="1">
                <a:solidFill>
                  <a:srgbClr val="0070C0"/>
                </a:solidFill>
                <a:latin typeface="Arial Black" pitchFamily="34" charset="0"/>
              </a:rPr>
              <a:t>твар-/-</a:t>
            </a:r>
            <a:r>
              <a:rPr lang="ru-RU" altLang="ru-RU" sz="6000" b="1" i="1" err="1" smtClean="0">
                <a:solidFill>
                  <a:srgbClr val="0070C0"/>
                </a:solidFill>
                <a:latin typeface="Arial Black" pitchFamily="34" charset="0"/>
              </a:rPr>
              <a:t>твор-</a:t>
            </a:r>
            <a:endParaRPr lang="ru-RU" altLang="ru-RU" sz="6000" b="1" i="1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95223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497888" cy="61863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6600">
                <a:solidFill>
                  <a:srgbClr val="0070C0"/>
                </a:solidFill>
                <a:latin typeface="Arial Black" pitchFamily="34" charset="0"/>
              </a:rPr>
              <a:t>Под ударением – </a:t>
            </a:r>
            <a:r>
              <a:rPr lang="ru-RU" altLang="ru-RU" sz="6600" smtClean="0">
                <a:solidFill>
                  <a:srgbClr val="FF0000"/>
                </a:solidFill>
                <a:latin typeface="Arial Black" pitchFamily="34" charset="0"/>
              </a:rPr>
              <a:t>как слышится</a:t>
            </a: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,</a:t>
            </a:r>
            <a:endParaRPr lang="ru-RU" altLang="ru-RU" sz="6600">
              <a:solidFill>
                <a:srgbClr val="0070C0"/>
              </a:solidFill>
              <a:latin typeface="Arial Black" pitchFamily="34" charset="0"/>
            </a:endParaRPr>
          </a:p>
          <a:p>
            <a:pPr algn="ctr" eaLnBrk="1" hangingPunct="1"/>
            <a:r>
              <a:rPr lang="ru-RU" altLang="ru-RU" sz="6600">
                <a:solidFill>
                  <a:srgbClr val="0070C0"/>
                </a:solidFill>
                <a:latin typeface="Arial Black" pitchFamily="34" charset="0"/>
              </a:rPr>
              <a:t>без ударения – </a:t>
            </a:r>
            <a:r>
              <a:rPr lang="ru-RU" altLang="ru-RU" sz="660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660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pPr algn="ctr" eaLnBrk="1" hangingPunct="1"/>
            <a:r>
              <a:rPr lang="ru-RU" altLang="ru-RU" sz="6600" smtClean="0">
                <a:solidFill>
                  <a:srgbClr val="00B050"/>
                </a:solidFill>
                <a:latin typeface="Arial Black" pitchFamily="34" charset="0"/>
              </a:rPr>
              <a:t>Исключение:</a:t>
            </a:r>
            <a:r>
              <a:rPr lang="ru-RU" altLang="ru-RU" sz="66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altLang="ru-RU" sz="6600" err="1" smtClean="0">
                <a:solidFill>
                  <a:srgbClr val="00B050"/>
                </a:solidFill>
                <a:latin typeface="Arial Black" pitchFamily="34" charset="0"/>
              </a:rPr>
              <a:t>у́тв</a:t>
            </a:r>
            <a:r>
              <a:rPr lang="ru-RU" altLang="ru-RU" sz="6600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600" err="1" smtClean="0">
                <a:solidFill>
                  <a:srgbClr val="00B050"/>
                </a:solidFill>
                <a:latin typeface="Arial Black" pitchFamily="34" charset="0"/>
              </a:rPr>
              <a:t>рь</a:t>
            </a:r>
            <a:endParaRPr lang="ru-RU" altLang="ru-RU" sz="660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764704"/>
            <a:ext cx="5723042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70C0"/>
                </a:solidFill>
                <a:latin typeface="Arial Black" pitchFamily="34" charset="0"/>
              </a:rPr>
              <a:t>тв</a:t>
            </a:r>
            <a:r>
              <a:rPr lang="ru-RU" sz="600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6000">
                <a:solidFill>
                  <a:srgbClr val="0070C0"/>
                </a:solidFill>
                <a:latin typeface="Arial Black" pitchFamily="34" charset="0"/>
              </a:rPr>
              <a:t>рить </a:t>
            </a:r>
          </a:p>
          <a:p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тв</a:t>
            </a:r>
            <a:r>
              <a:rPr lang="ru-RU" sz="600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рчество</a:t>
            </a:r>
          </a:p>
          <a:p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кл</a:t>
            </a:r>
            <a:r>
              <a:rPr lang="ru-RU" sz="6000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́няться</a:t>
            </a:r>
          </a:p>
          <a:p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покл</a:t>
            </a:r>
            <a:r>
              <a:rPr lang="ru-RU" sz="6000" err="1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́н </a:t>
            </a:r>
            <a:endParaRPr lang="ru-RU" sz="600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покл</a:t>
            </a:r>
            <a:r>
              <a:rPr lang="ru-RU" sz="600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ниться</a:t>
            </a:r>
            <a:endParaRPr lang="ru-RU" sz="600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21816"/>
      </p:ext>
    </p:extLst>
  </p:cSld>
  <p:clrMapOvr>
    <a:masterClrMapping/>
  </p:clrMapOvr>
  <p:transition/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1115616" y="1268760"/>
            <a:ext cx="7200900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3600" b="1" smtClean="0">
                <a:solidFill>
                  <a:srgbClr val="0070C0"/>
                </a:solidFill>
                <a:latin typeface="Arial Black" pitchFamily="34" charset="0"/>
              </a:rPr>
              <a:t>16. 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-</a:t>
            </a:r>
            <a:r>
              <a:rPr lang="ru-RU" altLang="ru-RU" sz="6000" b="1" i="1">
                <a:solidFill>
                  <a:srgbClr val="0070C0"/>
                </a:solidFill>
                <a:latin typeface="Arial Black" pitchFamily="34" charset="0"/>
              </a:rPr>
              <a:t>плав-/-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плов-</a:t>
            </a:r>
            <a:r>
              <a:rPr lang="en-US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/</a:t>
            </a:r>
            <a:endParaRPr lang="ru-RU" altLang="ru-RU" sz="6000" b="1" i="1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6000" b="1" i="1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   -плыв-</a:t>
            </a:r>
            <a:endParaRPr lang="ru-RU" altLang="ru-RU" sz="600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10063"/>
      </p:ext>
    </p:extLst>
  </p:cSld>
  <p:clrMapOvr>
    <a:masterClrMapping/>
  </p:clrMapOvr>
  <p:transition/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395536" y="511067"/>
            <a:ext cx="849788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6000">
                <a:solidFill>
                  <a:srgbClr val="0070C0"/>
                </a:solidFill>
                <a:latin typeface="Arial Black" pitchFamily="34" charset="0"/>
              </a:rPr>
              <a:t>Под ударением – 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как слышится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,</a:t>
            </a:r>
            <a:endParaRPr lang="ru-RU" altLang="ru-RU" sz="6000">
              <a:solidFill>
                <a:srgbClr val="0070C0"/>
              </a:solidFill>
              <a:latin typeface="Arial Black" pitchFamily="34" charset="0"/>
            </a:endParaRPr>
          </a:p>
          <a:p>
            <a:pPr algn="ctr" eaLnBrk="1" hangingPunct="1"/>
            <a:r>
              <a:rPr lang="ru-RU" altLang="ru-RU" sz="6000">
                <a:solidFill>
                  <a:srgbClr val="0070C0"/>
                </a:solidFill>
                <a:latin typeface="Arial Black" pitchFamily="34" charset="0"/>
              </a:rPr>
              <a:t>без ударения – </a:t>
            </a:r>
            <a:r>
              <a:rPr lang="ru-RU" altLang="ru-RU" sz="600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ru-RU" altLang="ru-RU" sz="600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3628" y="3789040"/>
            <a:ext cx="75248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>
                <a:solidFill>
                  <a:srgbClr val="00B050"/>
                </a:solidFill>
                <a:latin typeface="Arial Black" pitchFamily="34" charset="0"/>
              </a:rPr>
              <a:t>Исключение: пл</a:t>
            </a:r>
            <a:r>
              <a:rPr lang="ru-RU" sz="480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4800">
                <a:solidFill>
                  <a:srgbClr val="00B050"/>
                </a:solidFill>
                <a:latin typeface="Arial Black" pitchFamily="34" charset="0"/>
              </a:rPr>
              <a:t>вец, пл</a:t>
            </a:r>
            <a:r>
              <a:rPr lang="ru-RU" sz="480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4800">
                <a:solidFill>
                  <a:srgbClr val="00B050"/>
                </a:solidFill>
                <a:latin typeface="Arial Black" pitchFamily="34" charset="0"/>
              </a:rPr>
              <a:t>вчиха, пл</a:t>
            </a:r>
            <a:r>
              <a:rPr lang="ru-RU" sz="4800">
                <a:solidFill>
                  <a:srgbClr val="FF0000"/>
                </a:solidFill>
                <a:latin typeface="Arial Black" pitchFamily="34" charset="0"/>
              </a:rPr>
              <a:t>ы</a:t>
            </a:r>
            <a:r>
              <a:rPr lang="ru-RU" sz="4800">
                <a:solidFill>
                  <a:srgbClr val="00B050"/>
                </a:solidFill>
                <a:latin typeface="Arial Black" pitchFamily="34" charset="0"/>
              </a:rPr>
              <a:t>вуны </a:t>
            </a:r>
          </a:p>
        </p:txBody>
      </p:sp>
    </p:spTree>
    <p:extLst>
      <p:ext uri="{BB962C8B-B14F-4D97-AF65-F5344CB8AC3E}">
        <p14:creationId xmlns:p14="http://schemas.microsoft.com/office/powerpoint/2010/main" val="3232186702"/>
      </p:ext>
    </p:extLst>
  </p:cSld>
  <p:clrMapOvr>
    <a:masterClrMapping/>
  </p:clrMapOvr>
  <p:transition/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68660"/>
            <a:ext cx="4676280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err="1">
                <a:solidFill>
                  <a:srgbClr val="0070C0"/>
                </a:solidFill>
                <a:latin typeface="Arial Black" pitchFamily="34" charset="0"/>
              </a:rPr>
              <a:t>пл</a:t>
            </a:r>
            <a:r>
              <a:rPr lang="ru-RU" sz="6600" err="1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6600" err="1">
                <a:solidFill>
                  <a:srgbClr val="0070C0"/>
                </a:solidFill>
                <a:latin typeface="Arial Black" pitchFamily="34" charset="0"/>
              </a:rPr>
              <a:t>́вать </a:t>
            </a:r>
            <a:endParaRPr lang="ru-RU" sz="660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6600" err="1" smtClean="0">
                <a:solidFill>
                  <a:srgbClr val="0070C0"/>
                </a:solidFill>
                <a:latin typeface="Arial Black" pitchFamily="34" charset="0"/>
              </a:rPr>
              <a:t>пл</a:t>
            </a:r>
            <a:r>
              <a:rPr lang="ru-RU" sz="6600" err="1" smtClean="0">
                <a:solidFill>
                  <a:srgbClr val="FF0000"/>
                </a:solidFill>
                <a:latin typeface="Arial Black" pitchFamily="34" charset="0"/>
              </a:rPr>
              <a:t>ы́</a:t>
            </a:r>
            <a:r>
              <a:rPr lang="ru-RU" sz="6600" err="1" smtClean="0">
                <a:solidFill>
                  <a:srgbClr val="0070C0"/>
                </a:solidFill>
                <a:latin typeface="Arial Black" pitchFamily="34" charset="0"/>
              </a:rPr>
              <a:t>ть </a:t>
            </a:r>
          </a:p>
          <a:p>
            <a:r>
              <a:rPr lang="ru-RU" sz="6600" smtClean="0">
                <a:solidFill>
                  <a:srgbClr val="0070C0"/>
                </a:solidFill>
                <a:latin typeface="Arial Black" pitchFamily="34" charset="0"/>
              </a:rPr>
              <a:t>попл</a:t>
            </a:r>
            <a:r>
              <a:rPr lang="ru-RU" sz="660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6600" smtClean="0">
                <a:solidFill>
                  <a:srgbClr val="0070C0"/>
                </a:solidFill>
                <a:latin typeface="Arial Black" pitchFamily="34" charset="0"/>
              </a:rPr>
              <a:t>вок</a:t>
            </a:r>
            <a:endParaRPr lang="ru-RU" sz="660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03058"/>
      </p:ext>
    </p:extLst>
  </p:cSld>
  <p:clrMapOvr>
    <a:masterClrMapping/>
  </p:clrMapOvr>
  <p:transition/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827088" y="908050"/>
            <a:ext cx="8135937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ru-RU" sz="5400">
                <a:solidFill>
                  <a:srgbClr val="002060"/>
                </a:solidFill>
                <a:latin typeface="Arial Black" pitchFamily="34" charset="0"/>
              </a:rPr>
              <a:t>III.</a:t>
            </a:r>
            <a:r>
              <a:rPr lang="en-US" altLang="ru-RU" sz="540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altLang="ru-RU" sz="5400">
                <a:solidFill>
                  <a:srgbClr val="C00000"/>
                </a:solidFill>
                <a:latin typeface="Arial Black" pitchFamily="34" charset="0"/>
              </a:rPr>
              <a:t>Корни, в которых написание гласной зависит от </a:t>
            </a:r>
            <a:r>
              <a:rPr lang="ru-RU" altLang="ru-RU" sz="5400" smtClean="0">
                <a:solidFill>
                  <a:srgbClr val="C00000"/>
                </a:solidFill>
                <a:latin typeface="Arial Black" pitchFamily="34" charset="0"/>
              </a:rPr>
              <a:t>последующей согласной </a:t>
            </a:r>
            <a:r>
              <a:rPr lang="ru-RU" altLang="ru-RU" sz="5400" b="1" smtClean="0">
                <a:solidFill>
                  <a:srgbClr val="C00000"/>
                </a:solidFill>
                <a:latin typeface="Arial Black" pitchFamily="34" charset="0"/>
              </a:rPr>
              <a:t>буквы</a:t>
            </a:r>
            <a:r>
              <a:rPr lang="ru-RU" altLang="ru-RU" sz="5400">
                <a:solidFill>
                  <a:srgbClr val="FF0000"/>
                </a:solidFill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  <p:transition/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6" name="Прямоугольник 2"/>
          <p:cNvSpPr>
            <a:spLocks noChangeArrowheads="1"/>
          </p:cNvSpPr>
          <p:nvPr/>
        </p:nvSpPr>
        <p:spPr bwMode="auto">
          <a:xfrm>
            <a:off x="179388" y="188913"/>
            <a:ext cx="8640762" cy="60939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3200" b="1" i="1">
                <a:solidFill>
                  <a:srgbClr val="0070C0"/>
                </a:solidFill>
                <a:latin typeface="Arial Black" pitchFamily="34" charset="0"/>
              </a:rPr>
              <a:t>17.</a:t>
            </a:r>
          </a:p>
          <a:p>
            <a:pPr algn="just" eaLnBrk="1" hangingPunct="1"/>
            <a:r>
              <a:rPr lang="ru-RU" altLang="ru-RU" sz="6000" b="1" i="1">
                <a:solidFill>
                  <a:srgbClr val="0070C0"/>
                </a:solidFill>
                <a:latin typeface="Arial Black" pitchFamily="34" charset="0"/>
              </a:rPr>
              <a:t>-раст- (-ращ-)/-рос-</a:t>
            </a:r>
            <a:endParaRPr lang="ru-RU" altLang="ru-RU" sz="600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endParaRPr lang="ru-RU" altLang="ru-RU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4000">
                <a:solidFill>
                  <a:srgbClr val="0070C0"/>
                </a:solidFill>
                <a:latin typeface="Arial Black" pitchFamily="34" charset="0"/>
              </a:rPr>
              <a:t>Пишется </a:t>
            </a:r>
            <a:r>
              <a:rPr lang="ru-RU" altLang="ru-RU" sz="400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4000">
                <a:solidFill>
                  <a:srgbClr val="0070C0"/>
                </a:solidFill>
                <a:latin typeface="Arial Black" pitchFamily="34" charset="0"/>
              </a:rPr>
              <a:t> перед </a:t>
            </a:r>
            <a:r>
              <a:rPr lang="ru-RU" altLang="ru-RU" sz="4000" b="1" err="1">
                <a:solidFill>
                  <a:srgbClr val="FF0000"/>
                </a:solidFill>
                <a:latin typeface="Arial Black" pitchFamily="34" charset="0"/>
              </a:rPr>
              <a:t>ст</a:t>
            </a:r>
            <a:r>
              <a:rPr lang="ru-RU" altLang="ru-RU" sz="4000">
                <a:solidFill>
                  <a:srgbClr val="0070C0"/>
                </a:solidFill>
                <a:latin typeface="Arial Black" pitchFamily="34" charset="0"/>
              </a:rPr>
              <a:t>, </a:t>
            </a:r>
            <a:r>
              <a:rPr lang="ru-RU" altLang="ru-RU" sz="4000" b="1" smtClean="0">
                <a:solidFill>
                  <a:srgbClr val="FF0000"/>
                </a:solidFill>
                <a:latin typeface="Arial Black" pitchFamily="34" charset="0"/>
              </a:rPr>
              <a:t>щ</a:t>
            </a:r>
          </a:p>
          <a:p>
            <a:pPr algn="just" eaLnBrk="1" hangingPunct="1"/>
            <a:r>
              <a:rPr lang="ru-RU" altLang="ru-RU" sz="4000" b="1" smtClean="0">
                <a:solidFill>
                  <a:srgbClr val="0070C0"/>
                </a:solidFill>
                <a:latin typeface="Arial Black" pitchFamily="34" charset="0"/>
              </a:rPr>
              <a:t>Пишется</a:t>
            </a:r>
            <a:r>
              <a:rPr lang="ru-RU" altLang="ru-RU" sz="4000" b="1" smtClean="0">
                <a:solidFill>
                  <a:srgbClr val="FF0000"/>
                </a:solidFill>
                <a:latin typeface="Arial Black" pitchFamily="34" charset="0"/>
              </a:rPr>
              <a:t> О </a:t>
            </a:r>
            <a:r>
              <a:rPr lang="ru-RU" altLang="ru-RU" sz="4000" b="1" smtClean="0">
                <a:solidFill>
                  <a:srgbClr val="0070C0"/>
                </a:solidFill>
                <a:latin typeface="Arial Black" pitchFamily="34" charset="0"/>
              </a:rPr>
              <a:t>перед</a:t>
            </a:r>
            <a:r>
              <a:rPr lang="ru-RU" altLang="ru-RU" sz="4000" b="1" smtClean="0">
                <a:solidFill>
                  <a:srgbClr val="FF0000"/>
                </a:solidFill>
                <a:latin typeface="Arial Black" pitchFamily="34" charset="0"/>
              </a:rPr>
              <a:t> с</a:t>
            </a:r>
            <a:r>
              <a:rPr lang="ru-RU" altLang="ru-RU" sz="40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endParaRPr lang="ru-RU" altLang="ru-RU" sz="400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4000" i="1" smtClean="0">
                <a:solidFill>
                  <a:srgbClr val="0070C0"/>
                </a:solidFill>
                <a:latin typeface="Arial Black" pitchFamily="34" charset="0"/>
              </a:rPr>
              <a:t>Р</a:t>
            </a:r>
            <a:r>
              <a:rPr lang="ru-RU" altLang="ru-RU" sz="4000" i="1" u="sng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4000" i="1" smtClean="0">
                <a:solidFill>
                  <a:srgbClr val="0070C0"/>
                </a:solidFill>
                <a:latin typeface="Arial Black" pitchFamily="34" charset="0"/>
              </a:rPr>
              <a:t>сти́</a:t>
            </a:r>
            <a:r>
              <a:rPr lang="ru-RU" altLang="ru-RU" sz="4000" i="1">
                <a:solidFill>
                  <a:srgbClr val="0070C0"/>
                </a:solidFill>
                <a:latin typeface="Arial Black" pitchFamily="34" charset="0"/>
              </a:rPr>
              <a:t>, ср</a:t>
            </a:r>
            <a:r>
              <a:rPr lang="ru-RU" altLang="ru-RU" sz="4000" i="1" u="sng" err="1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4000" i="1" err="1">
                <a:solidFill>
                  <a:srgbClr val="0070C0"/>
                </a:solidFill>
                <a:latin typeface="Arial Black" pitchFamily="34" charset="0"/>
              </a:rPr>
              <a:t>ще́ние – р</a:t>
            </a:r>
            <a:r>
              <a:rPr lang="ru-RU" altLang="ru-RU" sz="4000" i="1" u="sng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000" i="1">
                <a:solidFill>
                  <a:srgbClr val="0070C0"/>
                </a:solidFill>
                <a:latin typeface="Arial Black" pitchFamily="34" charset="0"/>
              </a:rPr>
              <a:t>сла́</a:t>
            </a:r>
            <a:endParaRPr lang="ru-RU" altLang="ru-RU" sz="4000" u="sng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4000" u="sng" smtClean="0">
                <a:solidFill>
                  <a:srgbClr val="00B050"/>
                </a:solidFill>
                <a:latin typeface="Arial Black" pitchFamily="34" charset="0"/>
              </a:rPr>
              <a:t>Исключения:</a:t>
            </a:r>
            <a:r>
              <a:rPr lang="ru-RU" altLang="ru-RU" sz="400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altLang="ru-RU" sz="4000" smtClean="0">
                <a:solidFill>
                  <a:srgbClr val="00B050"/>
                </a:solidFill>
                <a:latin typeface="Arial Black" pitchFamily="34" charset="0"/>
              </a:rPr>
              <a:t>на вырост</a:t>
            </a:r>
            <a:r>
              <a:rPr lang="ru-RU" altLang="ru-RU" sz="4000" u="sng" smtClean="0">
                <a:solidFill>
                  <a:srgbClr val="00B050"/>
                </a:solidFill>
                <a:latin typeface="Arial Black" pitchFamily="34" charset="0"/>
              </a:rPr>
              <a:t>,</a:t>
            </a:r>
            <a:r>
              <a:rPr lang="ru-RU" altLang="ru-RU" sz="40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altLang="ru-RU" sz="4000" i="1" err="1" smtClean="0">
                <a:solidFill>
                  <a:srgbClr val="00B050"/>
                </a:solidFill>
                <a:latin typeface="Arial Black" pitchFamily="34" charset="0"/>
              </a:rPr>
              <a:t>р</a:t>
            </a:r>
            <a:r>
              <a:rPr lang="ru-RU" altLang="ru-RU" sz="4000" i="1" u="sng" err="1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000" i="1" err="1" smtClean="0">
                <a:solidFill>
                  <a:srgbClr val="00B050"/>
                </a:solidFill>
                <a:latin typeface="Arial Black" pitchFamily="34" charset="0"/>
              </a:rPr>
              <a:t>сто́к, р</a:t>
            </a:r>
            <a:r>
              <a:rPr lang="ru-RU" altLang="ru-RU" sz="4000" i="1" u="sng" err="1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000" i="1" err="1" smtClean="0">
                <a:solidFill>
                  <a:srgbClr val="00B050"/>
                </a:solidFill>
                <a:latin typeface="Arial Black" pitchFamily="34" charset="0"/>
              </a:rPr>
              <a:t>стовщи́к</a:t>
            </a:r>
            <a:r>
              <a:rPr lang="ru-RU" altLang="ru-RU" sz="4000" i="1">
                <a:solidFill>
                  <a:srgbClr val="00B050"/>
                </a:solidFill>
                <a:latin typeface="Arial Black" pitchFamily="34" charset="0"/>
              </a:rPr>
              <a:t>, подр</a:t>
            </a:r>
            <a:r>
              <a:rPr lang="ru-RU" altLang="ru-RU" sz="4000" i="1" u="sng" err="1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000" i="1" err="1">
                <a:solidFill>
                  <a:srgbClr val="00B050"/>
                </a:solidFill>
                <a:latin typeface="Arial Black" pitchFamily="34" charset="0"/>
              </a:rPr>
              <a:t>стко́вый, Р</a:t>
            </a:r>
            <a:r>
              <a:rPr lang="ru-RU" altLang="ru-RU" sz="4000" i="1" u="sng" err="1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000" i="1" err="1">
                <a:solidFill>
                  <a:srgbClr val="00B050"/>
                </a:solidFill>
                <a:latin typeface="Arial Black" pitchFamily="34" charset="0"/>
              </a:rPr>
              <a:t>сто́в, Р</a:t>
            </a:r>
            <a:r>
              <a:rPr lang="ru-RU" altLang="ru-RU" sz="4000" i="1" u="sng" err="1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000" i="1" err="1">
                <a:solidFill>
                  <a:srgbClr val="00B050"/>
                </a:solidFill>
                <a:latin typeface="Arial Black" pitchFamily="34" charset="0"/>
              </a:rPr>
              <a:t>стисла́в, о́тр</a:t>
            </a:r>
            <a:r>
              <a:rPr lang="ru-RU" altLang="ru-RU" sz="4000" i="1" u="sng" err="1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4000" i="1" err="1">
                <a:solidFill>
                  <a:srgbClr val="00B050"/>
                </a:solidFill>
                <a:latin typeface="Arial Black" pitchFamily="34" charset="0"/>
              </a:rPr>
              <a:t>сль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 Орфограмма Гласные Проверяемые Непроверяемые Чередующиеся ударением ударением 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107950" y="115888"/>
            <a:ext cx="89281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r>
              <a:rPr lang="ru-RU" altLang="ru-RU" sz="3600" b="1" i="1" smtClean="0">
                <a:solidFill>
                  <a:srgbClr val="0070C0"/>
                </a:solidFill>
                <a:latin typeface="Arial Black" pitchFamily="34" charset="0"/>
              </a:rPr>
              <a:t>18.    </a:t>
            </a:r>
            <a:r>
              <a:rPr lang="ru-RU" altLang="ru-RU" sz="6000" b="1" i="1" smtClean="0">
                <a:solidFill>
                  <a:srgbClr val="0070C0"/>
                </a:solidFill>
                <a:latin typeface="Arial Black" pitchFamily="34" charset="0"/>
              </a:rPr>
              <a:t>-скак-/-скоч-</a:t>
            </a:r>
            <a:endParaRPr lang="ru-RU" altLang="ru-RU" sz="600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>
              <a:defRPr/>
            </a:pP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Пишется 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 перед </a:t>
            </a:r>
            <a:r>
              <a:rPr lang="ru-RU" altLang="ru-RU" sz="6000" b="1" smtClean="0">
                <a:solidFill>
                  <a:srgbClr val="00B050"/>
                </a:solidFill>
                <a:latin typeface="Arial Black" pitchFamily="34" charset="0"/>
              </a:rPr>
              <a:t>К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,</a:t>
            </a:r>
          </a:p>
          <a:p>
            <a:pPr algn="just" eaLnBrk="1" hangingPunct="1">
              <a:defRPr/>
            </a:pP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пишется 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 перед </a:t>
            </a:r>
            <a:r>
              <a:rPr lang="ru-RU" altLang="ru-RU" sz="6000" b="1" smtClean="0">
                <a:solidFill>
                  <a:srgbClr val="00B050"/>
                </a:solidFill>
                <a:latin typeface="Arial Black" pitchFamily="34" charset="0"/>
              </a:rPr>
              <a:t>Ч</a:t>
            </a:r>
            <a:endParaRPr lang="ru-RU" altLang="ru-RU" sz="600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Ск</a:t>
            </a:r>
            <a:r>
              <a:rPr lang="ru-RU" sz="6000" u="sng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6000" u="dbl" smtClean="0">
                <a:solidFill>
                  <a:srgbClr val="00B050"/>
                </a:solidFill>
                <a:latin typeface="Arial Black" pitchFamily="34" charset="0"/>
              </a:rPr>
              <a:t>к</a:t>
            </a: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а</a:t>
            </a:r>
            <a:r>
              <a:rPr lang="en-US" sz="6000" smtClean="0">
                <a:solidFill>
                  <a:srgbClr val="0070C0"/>
                </a:solidFill>
                <a:latin typeface="Arial Black" pitchFamily="34" charset="0"/>
              </a:rPr>
              <a:t>́</a:t>
            </a:r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ть – вск</a:t>
            </a:r>
            <a:r>
              <a:rPr lang="ru-RU" sz="6000" u="sng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6000" u="dbl" smtClean="0">
                <a:solidFill>
                  <a:srgbClr val="00B050"/>
                </a:solidFill>
                <a:latin typeface="Arial Black" pitchFamily="34" charset="0"/>
              </a:rPr>
              <a:t>ч</a:t>
            </a: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и</a:t>
            </a:r>
            <a:r>
              <a:rPr lang="en-US" sz="6000" smtClean="0">
                <a:solidFill>
                  <a:srgbClr val="0070C0"/>
                </a:solidFill>
                <a:latin typeface="Arial Black" pitchFamily="34" charset="0"/>
              </a:rPr>
              <a:t>́</a:t>
            </a:r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ть</a:t>
            </a:r>
          </a:p>
          <a:p>
            <a:pPr algn="ctr" eaLnBrk="1" hangingPunct="1">
              <a:defRPr/>
            </a:pPr>
            <a:endParaRPr lang="ru-RU" altLang="ru-RU" sz="6000" i="1" u="sng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ru-RU" altLang="ru-RU" sz="6000" i="1" u="sng" smtClean="0">
                <a:solidFill>
                  <a:srgbClr val="00B050"/>
                </a:solidFill>
                <a:latin typeface="Arial Black" pitchFamily="34" charset="0"/>
              </a:rPr>
              <a:t>Исключения:</a:t>
            </a:r>
            <a:r>
              <a:rPr lang="ru-RU" altLang="ru-RU" sz="6000" i="1" smtClean="0">
                <a:solidFill>
                  <a:srgbClr val="00B050"/>
                </a:solidFill>
                <a:latin typeface="Arial Black" pitchFamily="34" charset="0"/>
              </a:rPr>
              <a:t> </a:t>
            </a:r>
          </a:p>
          <a:p>
            <a:pPr algn="ctr">
              <a:defRPr/>
            </a:pPr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Ск</a:t>
            </a:r>
            <a:r>
              <a:rPr lang="ru-RU" sz="6000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6000" u="dbl" err="1" smtClean="0">
                <a:solidFill>
                  <a:srgbClr val="00B050"/>
                </a:solidFill>
                <a:latin typeface="Arial Black" pitchFamily="34" charset="0"/>
              </a:rPr>
              <a:t>ч</a:t>
            </a:r>
            <a:r>
              <a:rPr lang="ru-RU" sz="6000" err="1" smtClean="0">
                <a:solidFill>
                  <a:srgbClr val="0070C0"/>
                </a:solidFill>
                <a:latin typeface="Arial Black" pitchFamily="34" charset="0"/>
              </a:rPr>
              <a:t>о</a:t>
            </a:r>
            <a:r>
              <a:rPr lang="en-US" sz="6000" smtClean="0">
                <a:solidFill>
                  <a:srgbClr val="0070C0"/>
                </a:solidFill>
                <a:latin typeface="Arial Black" pitchFamily="34" charset="0"/>
              </a:rPr>
              <a:t>́</a:t>
            </a: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к, ск</a:t>
            </a:r>
            <a:r>
              <a:rPr lang="ru-RU" sz="6000" u="sng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6000" u="dbl" smtClean="0">
                <a:solidFill>
                  <a:srgbClr val="00B050"/>
                </a:solidFill>
                <a:latin typeface="Arial Black" pitchFamily="34" charset="0"/>
              </a:rPr>
              <a:t>ч</a:t>
            </a: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у</a:t>
            </a:r>
            <a:r>
              <a:rPr lang="en-US" sz="6000" smtClean="0">
                <a:latin typeface="Arial Black" pitchFamily="34" charset="0"/>
              </a:rPr>
              <a:t>́</a:t>
            </a:r>
            <a:endParaRPr lang="ru-RU" sz="600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179388" y="549275"/>
            <a:ext cx="8496300" cy="5170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ru-RU" sz="6600">
                <a:solidFill>
                  <a:srgbClr val="002060"/>
                </a:solidFill>
                <a:latin typeface="Arial Black" pitchFamily="34" charset="0"/>
              </a:rPr>
              <a:t>IV.</a:t>
            </a:r>
            <a:r>
              <a:rPr lang="en-US" altLang="ru-RU" sz="660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altLang="ru-RU" sz="6600">
                <a:solidFill>
                  <a:srgbClr val="C00000"/>
                </a:solidFill>
                <a:latin typeface="Arial Black" pitchFamily="34" charset="0"/>
              </a:rPr>
              <a:t>Корни, </a:t>
            </a:r>
          </a:p>
          <a:p>
            <a:pPr algn="ctr" eaLnBrk="1" hangingPunct="1"/>
            <a:r>
              <a:rPr lang="ru-RU" altLang="ru-RU" sz="6600">
                <a:solidFill>
                  <a:srgbClr val="C00000"/>
                </a:solidFill>
                <a:latin typeface="Arial Black" pitchFamily="34" charset="0"/>
              </a:rPr>
              <a:t>в которых написание гласной зависит от </a:t>
            </a:r>
            <a:r>
              <a:rPr lang="ru-RU" altLang="ru-RU" sz="6600" b="1">
                <a:solidFill>
                  <a:srgbClr val="C00000"/>
                </a:solidFill>
                <a:latin typeface="Arial Black" pitchFamily="34" charset="0"/>
              </a:rPr>
              <a:t>смысла</a:t>
            </a:r>
            <a:endParaRPr lang="ru-RU" altLang="ru-RU" sz="660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250825" y="-3175"/>
            <a:ext cx="8785225" cy="5940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i="1">
                <a:solidFill>
                  <a:srgbClr val="0070C0"/>
                </a:solidFill>
                <a:latin typeface="Arial Black" pitchFamily="34" charset="0"/>
              </a:rPr>
              <a:t>19.  </a:t>
            </a:r>
            <a:r>
              <a:rPr lang="ru-RU" altLang="ru-RU" sz="4800" b="1" i="1">
                <a:solidFill>
                  <a:srgbClr val="0070C0"/>
                </a:solidFill>
                <a:latin typeface="Arial Black" pitchFamily="34" charset="0"/>
              </a:rPr>
              <a:t>-мак-/-мок-</a:t>
            </a:r>
            <a:endParaRPr lang="ru-RU" altLang="ru-RU" sz="4800">
              <a:solidFill>
                <a:srgbClr val="0070C0"/>
              </a:solidFill>
              <a:latin typeface="Arial Black" pitchFamily="34" charset="0"/>
            </a:endParaRPr>
          </a:p>
          <a:p>
            <a:pPr algn="ctr" eaLnBrk="1" hangingPunct="1"/>
            <a:endParaRPr lang="ru-RU" altLang="ru-RU" sz="2800">
              <a:solidFill>
                <a:srgbClr val="0070C0"/>
              </a:solidFill>
              <a:latin typeface="Arial Black" pitchFamily="34" charset="0"/>
            </a:endParaRPr>
          </a:p>
          <a:p>
            <a:pPr algn="ctr" eaLnBrk="1" hangingPunct="1"/>
            <a:r>
              <a:rPr lang="ru-RU" altLang="ru-RU" sz="4000">
                <a:solidFill>
                  <a:srgbClr val="0070C0"/>
                </a:solidFill>
                <a:latin typeface="Arial Black" pitchFamily="34" charset="0"/>
              </a:rPr>
              <a:t>м</a:t>
            </a:r>
            <a:r>
              <a:rPr lang="ru-RU" altLang="ru-RU" sz="4000" b="1" u="sng">
                <a:solidFill>
                  <a:srgbClr val="0070C0"/>
                </a:solidFill>
                <a:latin typeface="Arial Black" pitchFamily="34" charset="0"/>
              </a:rPr>
              <a:t>а</a:t>
            </a:r>
            <a:r>
              <a:rPr lang="ru-RU" altLang="ru-RU" sz="4000">
                <a:solidFill>
                  <a:srgbClr val="0070C0"/>
                </a:solidFill>
                <a:latin typeface="Arial Black" pitchFamily="34" charset="0"/>
              </a:rPr>
              <a:t>к = «погружать в жидкость», «макать»</a:t>
            </a:r>
          </a:p>
          <a:p>
            <a:pPr algn="ctr" eaLnBrk="1" hangingPunct="1"/>
            <a:r>
              <a:rPr lang="ru-RU" altLang="ru-RU" sz="4000">
                <a:solidFill>
                  <a:srgbClr val="0070C0"/>
                </a:solidFill>
                <a:latin typeface="Arial Black" pitchFamily="34" charset="0"/>
              </a:rPr>
              <a:t>м</a:t>
            </a:r>
            <a:r>
              <a:rPr lang="ru-RU" altLang="ru-RU" sz="4000" b="1" u="sng">
                <a:solidFill>
                  <a:srgbClr val="0070C0"/>
                </a:solidFill>
                <a:latin typeface="Arial Black" pitchFamily="34" charset="0"/>
              </a:rPr>
              <a:t>о</a:t>
            </a:r>
            <a:r>
              <a:rPr lang="ru-RU" altLang="ru-RU" sz="4000">
                <a:solidFill>
                  <a:srgbClr val="0070C0"/>
                </a:solidFill>
                <a:latin typeface="Arial Black" pitchFamily="34" charset="0"/>
              </a:rPr>
              <a:t>к = «пропускать жидкость», «мокнуть»</a:t>
            </a:r>
          </a:p>
          <a:p>
            <a:pPr algn="just" eaLnBrk="1" hangingPunct="1"/>
            <a:r>
              <a:rPr lang="ru-RU" altLang="ru-RU" sz="4800" i="1" err="1" smtClean="0">
                <a:solidFill>
                  <a:srgbClr val="0070C0"/>
                </a:solidFill>
                <a:latin typeface="Arial Black" pitchFamily="34" charset="0"/>
              </a:rPr>
              <a:t>М</a:t>
            </a:r>
            <a:r>
              <a:rPr lang="ru-RU" altLang="ru-RU" sz="4800" i="1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4800" i="1" err="1" smtClean="0">
                <a:solidFill>
                  <a:srgbClr val="0070C0"/>
                </a:solidFill>
                <a:latin typeface="Arial Black" pitchFamily="34" charset="0"/>
              </a:rPr>
              <a:t>ка́ть</a:t>
            </a:r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 (хлеб в молоко) </a:t>
            </a:r>
          </a:p>
          <a:p>
            <a:pPr algn="just" eaLnBrk="1" hangingPunct="1"/>
            <a:endParaRPr lang="ru-RU" altLang="ru-RU" sz="480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4800" i="1" err="1" smtClean="0">
                <a:solidFill>
                  <a:srgbClr val="0070C0"/>
                </a:solidFill>
                <a:latin typeface="Arial Black" pitchFamily="34" charset="0"/>
              </a:rPr>
              <a:t>Вы́м</a:t>
            </a:r>
            <a:r>
              <a:rPr lang="ru-RU" altLang="ru-RU" sz="4800" i="1" u="sng" err="1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800" i="1" err="1" smtClean="0">
                <a:solidFill>
                  <a:srgbClr val="0070C0"/>
                </a:solidFill>
                <a:latin typeface="Arial Black" pitchFamily="34" charset="0"/>
              </a:rPr>
              <a:t>кнуть</a:t>
            </a:r>
            <a:r>
              <a:rPr lang="ru-RU" altLang="ru-RU" sz="4800" smtClean="0">
                <a:solidFill>
                  <a:srgbClr val="0070C0"/>
                </a:solidFill>
                <a:latin typeface="Arial Black" pitchFamily="34" charset="0"/>
              </a:rPr>
              <a:t>(под </a:t>
            </a:r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дождем)</a:t>
            </a:r>
          </a:p>
        </p:txBody>
      </p:sp>
    </p:spTree>
  </p:cSld>
  <p:clrMapOvr>
    <a:masterClrMapping/>
  </p:clrMapOvr>
  <p:transition/>
  <p:timing/>
</p:sld>
</file>

<file path=ppt/slides/slide4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467544" y="80628"/>
            <a:ext cx="8352160" cy="61863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914400" indent="-914400" eaLnBrk="1" hangingPunct="1">
              <a:buAutoNum type="arabicPeriod" startAt="20"/>
            </a:pPr>
            <a:r>
              <a:rPr lang="ru-RU" altLang="ru-RU" sz="4800" b="1" i="1" smtClean="0">
                <a:solidFill>
                  <a:srgbClr val="0070C0"/>
                </a:solidFill>
                <a:latin typeface="Arial Black" pitchFamily="34" charset="0"/>
              </a:rPr>
              <a:t>-</a:t>
            </a:r>
            <a:r>
              <a:rPr lang="ru-RU" altLang="ru-RU" sz="4800" b="1" i="1" err="1">
                <a:solidFill>
                  <a:srgbClr val="0070C0"/>
                </a:solidFill>
                <a:latin typeface="Arial Black" pitchFamily="34" charset="0"/>
              </a:rPr>
              <a:t>равн-/-</a:t>
            </a:r>
            <a:r>
              <a:rPr lang="ru-RU" altLang="ru-RU" sz="4800" b="1" i="1" err="1" smtClean="0">
                <a:solidFill>
                  <a:srgbClr val="0070C0"/>
                </a:solidFill>
                <a:latin typeface="Arial Black" pitchFamily="34" charset="0"/>
              </a:rPr>
              <a:t>ровн-</a:t>
            </a:r>
          </a:p>
          <a:p>
            <a:pPr eaLnBrk="1" hangingPunct="1"/>
            <a:endParaRPr lang="ru-RU" altLang="ru-RU" sz="4800" b="1" i="1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 eaLnBrk="1" hangingPunct="1"/>
            <a:r>
              <a:rPr lang="ru-RU" altLang="ru-RU" sz="3200" err="1" smtClean="0">
                <a:solidFill>
                  <a:srgbClr val="0070C0"/>
                </a:solidFill>
                <a:latin typeface="Arial Black" pitchFamily="34" charset="0"/>
              </a:rPr>
              <a:t>Р</a:t>
            </a:r>
            <a:r>
              <a:rPr lang="ru-RU" altLang="ru-RU" sz="3200" b="1" u="sng" err="1" smtClean="0">
                <a:solidFill>
                  <a:srgbClr val="0070C0"/>
                </a:solidFill>
                <a:latin typeface="Arial Black" pitchFamily="34" charset="0"/>
              </a:rPr>
              <a:t>а</a:t>
            </a:r>
            <a:r>
              <a:rPr lang="ru-RU" altLang="ru-RU" sz="3200" err="1" smtClean="0">
                <a:solidFill>
                  <a:srgbClr val="0070C0"/>
                </a:solidFill>
                <a:latin typeface="Arial Black" pitchFamily="34" charset="0"/>
              </a:rPr>
              <a:t>вн </a:t>
            </a:r>
            <a:r>
              <a:rPr lang="ru-RU" altLang="ru-RU" sz="3200">
                <a:solidFill>
                  <a:srgbClr val="0070C0"/>
                </a:solidFill>
                <a:latin typeface="Arial Black" pitchFamily="34" charset="0"/>
              </a:rPr>
              <a:t>= «равный, одинаковый, наравне»</a:t>
            </a:r>
          </a:p>
          <a:p>
            <a:pPr algn="just" eaLnBrk="1" hangingPunct="1"/>
            <a:r>
              <a:rPr lang="ru-RU" altLang="ru-RU" sz="3200" err="1">
                <a:solidFill>
                  <a:srgbClr val="0070C0"/>
                </a:solidFill>
                <a:latin typeface="Arial Black" pitchFamily="34" charset="0"/>
              </a:rPr>
              <a:t>р</a:t>
            </a:r>
            <a:r>
              <a:rPr lang="ru-RU" altLang="ru-RU" sz="3200" b="1" u="sng" err="1">
                <a:solidFill>
                  <a:srgbClr val="0070C0"/>
                </a:solidFill>
                <a:latin typeface="Arial Black" pitchFamily="34" charset="0"/>
              </a:rPr>
              <a:t>о</a:t>
            </a:r>
            <a:r>
              <a:rPr lang="ru-RU" altLang="ru-RU" sz="3200" err="1">
                <a:solidFill>
                  <a:srgbClr val="0070C0"/>
                </a:solidFill>
                <a:latin typeface="Arial Black" pitchFamily="34" charset="0"/>
              </a:rPr>
              <a:t>вн = «ровный, гладкий, прямой»</a:t>
            </a:r>
          </a:p>
          <a:p>
            <a:pPr algn="ctr" eaLnBrk="1" hangingPunct="1"/>
            <a:r>
              <a:rPr lang="ru-RU" altLang="ru-RU" sz="4400" i="1" err="1" smtClean="0">
                <a:solidFill>
                  <a:srgbClr val="0070C0"/>
                </a:solidFill>
                <a:latin typeface="Arial Black" pitchFamily="34" charset="0"/>
              </a:rPr>
              <a:t>Вы́р</a:t>
            </a:r>
            <a:r>
              <a:rPr lang="ru-RU" altLang="ru-RU" sz="4400" i="1" u="sng" err="1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4400" i="1" err="1" smtClean="0">
                <a:solidFill>
                  <a:srgbClr val="0070C0"/>
                </a:solidFill>
                <a:latin typeface="Arial Black" pitchFamily="34" charset="0"/>
              </a:rPr>
              <a:t>внять </a:t>
            </a:r>
            <a:r>
              <a:rPr lang="ru-RU" altLang="ru-RU" sz="4400">
                <a:solidFill>
                  <a:srgbClr val="0070C0"/>
                </a:solidFill>
                <a:latin typeface="Arial Black" pitchFamily="34" charset="0"/>
              </a:rPr>
              <a:t>(поверхность) –</a:t>
            </a:r>
            <a:r>
              <a:rPr lang="ru-RU" altLang="ru-RU" sz="4400" i="1" err="1" smtClean="0">
                <a:solidFill>
                  <a:srgbClr val="0070C0"/>
                </a:solidFill>
                <a:latin typeface="Arial Black" pitchFamily="34" charset="0"/>
              </a:rPr>
              <a:t>ур</a:t>
            </a:r>
            <a:r>
              <a:rPr lang="ru-RU" altLang="ru-RU" sz="4400" i="1" u="sng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4400" i="1" err="1" smtClean="0">
                <a:solidFill>
                  <a:srgbClr val="0070C0"/>
                </a:solidFill>
                <a:latin typeface="Arial Black" pitchFamily="34" charset="0"/>
              </a:rPr>
              <a:t>вня́ть (в правах)</a:t>
            </a:r>
          </a:p>
          <a:p>
            <a:pPr algn="ctr" eaLnBrk="1" hangingPunct="1"/>
            <a:endParaRPr lang="ru-RU" altLang="ru-RU" sz="4400" i="1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 eaLnBrk="1" hangingPunct="1"/>
            <a:r>
              <a:rPr lang="ru-RU" altLang="ru-RU" sz="3600" i="1" u="sng" smtClean="0">
                <a:solidFill>
                  <a:srgbClr val="00B050"/>
                </a:solidFill>
                <a:latin typeface="Arial Black" pitchFamily="34" charset="0"/>
              </a:rPr>
              <a:t>Исключение:</a:t>
            </a:r>
            <a:r>
              <a:rPr lang="ru-RU" altLang="ru-RU" sz="3600" i="1" smtClean="0">
                <a:solidFill>
                  <a:srgbClr val="00B050"/>
                </a:solidFill>
                <a:latin typeface="Arial Black" pitchFamily="34" charset="0"/>
              </a:rPr>
              <a:t> р</a:t>
            </a:r>
            <a:r>
              <a:rPr lang="ru-RU" altLang="ru-RU" sz="3600" i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3600" i="1" smtClean="0">
                <a:solidFill>
                  <a:srgbClr val="00B050"/>
                </a:solidFill>
                <a:latin typeface="Arial Black" pitchFamily="34" charset="0"/>
              </a:rPr>
              <a:t>внина, пор</a:t>
            </a:r>
            <a:r>
              <a:rPr lang="ru-RU" altLang="ru-RU" sz="3600" i="1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3600" i="1" smtClean="0">
                <a:solidFill>
                  <a:srgbClr val="00B050"/>
                </a:solidFill>
                <a:latin typeface="Arial Black" pitchFamily="34" charset="0"/>
              </a:rPr>
              <a:t>вну</a:t>
            </a:r>
            <a:r>
              <a:rPr lang="ru-RU" altLang="ru-RU" sz="3600" i="1">
                <a:solidFill>
                  <a:srgbClr val="00B050"/>
                </a:solidFill>
                <a:latin typeface="Arial Black" pitchFamily="34" charset="0"/>
              </a:rPr>
              <a:t>, ур</a:t>
            </a:r>
            <a:r>
              <a:rPr lang="ru-RU" altLang="ru-RU" sz="3600" i="1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3600" i="1">
                <a:solidFill>
                  <a:srgbClr val="00B050"/>
                </a:solidFill>
                <a:latin typeface="Arial Black" pitchFamily="34" charset="0"/>
              </a:rPr>
              <a:t>вень, р</a:t>
            </a:r>
            <a:r>
              <a:rPr lang="ru-RU" altLang="ru-RU" sz="3600" i="1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altLang="ru-RU" sz="3600" i="1">
                <a:solidFill>
                  <a:srgbClr val="00B050"/>
                </a:solidFill>
                <a:latin typeface="Arial Black" pitchFamily="34" charset="0"/>
              </a:rPr>
              <a:t>весник.</a:t>
            </a:r>
            <a:endParaRPr lang="ru-RU" altLang="ru-RU" sz="360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/>
</p:sld>
</file>

<file path=ppt/slides/slide4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893175" cy="5264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Отдельную группу составляют корни с чередованием </a:t>
            </a:r>
          </a:p>
          <a:p>
            <a:pPr algn="ctr" eaLnBrk="1" hangingPunct="1"/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а</a:t>
            </a:r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(я)</a:t>
            </a:r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 — </a:t>
            </a:r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им</a:t>
            </a:r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 или </a:t>
            </a:r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а (я)</a:t>
            </a:r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 — </a:t>
            </a:r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ин</a:t>
            </a:r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. </a:t>
            </a:r>
          </a:p>
          <a:p>
            <a:pPr algn="ctr" eaLnBrk="1" hangingPunct="1"/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Буква </a:t>
            </a:r>
            <a:r>
              <a:rPr lang="ru-RU" altLang="ru-RU" sz="4800">
                <a:solidFill>
                  <a:srgbClr val="0070C0"/>
                </a:solidFill>
                <a:latin typeface="Arial Black" pitchFamily="34" charset="0"/>
              </a:rPr>
              <a:t>И</a:t>
            </a:r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 пишется в том случае, когда за корнем следует суффикс -</a:t>
            </a:r>
            <a:r>
              <a:rPr lang="en-US" altLang="ru-RU" sz="4800">
                <a:solidFill>
                  <a:srgbClr val="C00000"/>
                </a:solidFill>
                <a:latin typeface="Arial Black" pitchFamily="34" charset="0"/>
              </a:rPr>
              <a:t>â</a:t>
            </a:r>
            <a:r>
              <a:rPr lang="ru-RU" altLang="ru-RU" sz="4800">
                <a:solidFill>
                  <a:srgbClr val="C00000"/>
                </a:solidFill>
                <a:latin typeface="Arial Black" pitchFamily="34" charset="0"/>
              </a:rPr>
              <a:t>-</a:t>
            </a:r>
          </a:p>
        </p:txBody>
      </p:sp>
    </p:spTree>
  </p:cSld>
  <p:clrMapOvr>
    <a:masterClrMapping/>
  </p:clrMapOvr>
  <p:transition/>
  <p:timing/>
</p:sld>
</file>

<file path=ppt/slides/slide4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20896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-а(я) – им-</a:t>
            </a:r>
          </a:p>
          <a:p>
            <a:pPr algn="ctr" eaLnBrk="1" hangingPunct="1">
              <a:defRPr/>
            </a:pP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-а(я)  – ин - </a:t>
            </a:r>
          </a:p>
          <a:p>
            <a:pPr algn="ctr" eaLnBrk="1" hangingPunct="1">
              <a:defRPr/>
            </a:pP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Сж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ть - сж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им</a:t>
            </a:r>
            <a:r>
              <a:rPr lang="en-US" altLang="ru-RU" sz="6000" u="dbl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ть</a:t>
            </a:r>
          </a:p>
          <a:p>
            <a:pPr algn="ctr" eaLnBrk="1" hangingPunct="1">
              <a:defRPr/>
            </a:pP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нан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я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ть - нан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им</a:t>
            </a:r>
            <a:r>
              <a:rPr lang="en-US" altLang="ru-RU" sz="6000" u="dbl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ть</a:t>
            </a:r>
          </a:p>
          <a:p>
            <a:pPr algn="ctr" eaLnBrk="1" hangingPunct="1">
              <a:defRPr/>
            </a:pP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сн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я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ть -  сн</a:t>
            </a:r>
            <a:r>
              <a:rPr lang="ru-RU" altLang="ru-RU" sz="6000" smtClean="0">
                <a:solidFill>
                  <a:srgbClr val="FF0000"/>
                </a:solidFill>
                <a:latin typeface="Arial Black" pitchFamily="34" charset="0"/>
              </a:rPr>
              <a:t>им</a:t>
            </a:r>
            <a:r>
              <a:rPr lang="en-US" altLang="ru-RU" sz="6000" u="dbl" smtClean="0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altLang="ru-RU" sz="6000" smtClean="0">
                <a:solidFill>
                  <a:srgbClr val="0070C0"/>
                </a:solidFill>
                <a:latin typeface="Arial Black" pitchFamily="34" charset="0"/>
              </a:rPr>
              <a:t>ть</a:t>
            </a:r>
          </a:p>
        </p:txBody>
      </p:sp>
    </p:spTree>
  </p:cSld>
  <p:clrMapOvr>
    <a:masterClrMapping/>
  </p:clrMapOvr>
  <p:transition/>
  <p:timing/>
</p:sld>
</file>

<file path=ppt/slides/slide4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712200" cy="1938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6000">
                <a:solidFill>
                  <a:srgbClr val="FF0000"/>
                </a:solidFill>
                <a:latin typeface="Arial Black" pitchFamily="34" charset="0"/>
              </a:rPr>
              <a:t>-а(я) – им-</a:t>
            </a:r>
          </a:p>
          <a:p>
            <a:pPr algn="ctr" eaLnBrk="1" hangingPunct="1"/>
            <a:r>
              <a:rPr lang="ru-RU" altLang="ru-RU" sz="6000">
                <a:solidFill>
                  <a:srgbClr val="FF0000"/>
                </a:solidFill>
                <a:latin typeface="Arial Black" pitchFamily="34" charset="0"/>
              </a:rPr>
              <a:t>-а(я)  – ин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8888" y="2492375"/>
            <a:ext cx="7561262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Прим</a:t>
            </a:r>
            <a:r>
              <a:rPr lang="ru-RU" sz="4400">
                <a:solidFill>
                  <a:srgbClr val="FF0000"/>
                </a:solidFill>
                <a:latin typeface="Arial Black" pitchFamily="34" charset="0"/>
              </a:rPr>
              <a:t>я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ть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—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прим</a:t>
            </a:r>
            <a:r>
              <a:rPr lang="ru-RU" sz="4400" u="sng" err="1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н</a:t>
            </a:r>
            <a:r>
              <a:rPr lang="ru-RU" sz="4400" u="dbl" err="1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ть, </a:t>
            </a:r>
          </a:p>
          <a:p>
            <a:pPr>
              <a:defRPr/>
            </a:pP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пож</a:t>
            </a:r>
            <a:r>
              <a:rPr lang="ru-RU" sz="440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ть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— пож</a:t>
            </a:r>
            <a:r>
              <a:rPr lang="ru-RU" sz="4400" err="1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н</a:t>
            </a:r>
            <a:r>
              <a:rPr lang="ru-RU" sz="4400" u="dbl" err="1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ть,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>
              <a:defRPr/>
            </a:pP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нач</a:t>
            </a:r>
            <a:r>
              <a:rPr lang="ru-RU" sz="440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ть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—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нач</a:t>
            </a:r>
            <a:r>
              <a:rPr lang="ru-RU" sz="4400" err="1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н</a:t>
            </a:r>
            <a:r>
              <a:rPr lang="ru-RU" sz="4400" u="dbl" err="1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ть,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>
              <a:defRPr/>
            </a:pP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прокл</a:t>
            </a:r>
            <a:r>
              <a:rPr lang="ru-RU" sz="4400">
                <a:solidFill>
                  <a:srgbClr val="FF0000"/>
                </a:solidFill>
                <a:latin typeface="Arial Black" pitchFamily="34" charset="0"/>
              </a:rPr>
              <a:t>я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сть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— прокл</a:t>
            </a:r>
            <a:r>
              <a:rPr lang="ru-RU" sz="4400" err="1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н</a:t>
            </a:r>
            <a:r>
              <a:rPr lang="ru-RU" sz="4400" u="dbl" err="1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ть,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>
              <a:defRPr/>
            </a:pP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расп</a:t>
            </a:r>
            <a:r>
              <a:rPr lang="ru-RU" sz="4400">
                <a:solidFill>
                  <a:srgbClr val="FF0000"/>
                </a:solidFill>
                <a:latin typeface="Arial Black" pitchFamily="34" charset="0"/>
              </a:rPr>
              <a:t>я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ть</a:t>
            </a:r>
            <a:r>
              <a:rPr lang="ru-RU" sz="440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400">
                <a:solidFill>
                  <a:srgbClr val="0070C0"/>
                </a:solidFill>
                <a:latin typeface="Arial Black" pitchFamily="34" charset="0"/>
              </a:rPr>
              <a:t>— расп</a:t>
            </a:r>
            <a:r>
              <a:rPr lang="ru-RU" sz="4400" err="1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н</a:t>
            </a:r>
            <a:r>
              <a:rPr lang="ru-RU" sz="4400" u="dbl" err="1">
                <a:solidFill>
                  <a:srgbClr val="0070C0"/>
                </a:solidFill>
                <a:latin typeface="Arial Black" pitchFamily="34" charset="0"/>
              </a:rPr>
              <a:t>â</a:t>
            </a:r>
            <a:r>
              <a:rPr lang="ru-RU" sz="4400" err="1">
                <a:solidFill>
                  <a:srgbClr val="0070C0"/>
                </a:solidFill>
                <a:latin typeface="Arial Black" pitchFamily="34" charset="0"/>
              </a:rPr>
              <a:t>ть.</a:t>
            </a:r>
          </a:p>
        </p:txBody>
      </p:sp>
    </p:spTree>
  </p:cSld>
  <p:clrMapOvr>
    <a:masterClrMapping/>
  </p:clrMapOvr>
  <p:transition/>
  <p:timing/>
</p:sld>
</file>

<file path=ppt/slides/slide4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0"/>
            <a:ext cx="8676084" cy="6093296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1.Укажите варианты ответов, в которых во всех словах одного ряда  содержится </a:t>
            </a:r>
            <a:r>
              <a:rPr lang="ru-RU" b="1" smtClean="0">
                <a:solidFill>
                  <a:srgbClr val="FF0000"/>
                </a:solidFill>
              </a:rPr>
              <a:t>безударная </a:t>
            </a:r>
          </a:p>
          <a:p>
            <a:r>
              <a:rPr lang="ru-RU" b="1" smtClean="0">
                <a:solidFill>
                  <a:srgbClr val="FF0000"/>
                </a:solidFill>
              </a:rPr>
              <a:t>непроверяемая гласная</a:t>
            </a:r>
            <a:r>
              <a:rPr lang="ru-RU" b="1" smtClean="0">
                <a:solidFill>
                  <a:srgbClr val="002060"/>
                </a:solidFill>
              </a:rPr>
              <a:t> корня. Запишите номера ответов. </a:t>
            </a:r>
          </a:p>
          <a:p>
            <a:r>
              <a:rPr lang="ru-RU" b="1" smtClean="0">
                <a:solidFill>
                  <a:schemeClr val="tx1"/>
                </a:solidFill>
              </a:rPr>
              <a:t>1) (созревает) озимь, занимательный, обижаться </a:t>
            </a:r>
          </a:p>
          <a:p>
            <a:r>
              <a:rPr lang="ru-RU" b="1" smtClean="0">
                <a:solidFill>
                  <a:schemeClr val="tx1"/>
                </a:solidFill>
              </a:rPr>
              <a:t>2) ур</a:t>
            </a:r>
            <a:r>
              <a:rPr lang="ru-RU" b="1">
                <a:solidFill>
                  <a:schemeClr val="tx1"/>
                </a:solidFill>
              </a:rPr>
              <a:t>о</a:t>
            </a:r>
            <a:r>
              <a:rPr lang="ru-RU" b="1" smtClean="0">
                <a:solidFill>
                  <a:schemeClr val="tx1"/>
                </a:solidFill>
              </a:rPr>
              <a:t>вень, нав</a:t>
            </a:r>
            <a:r>
              <a:rPr lang="ru-RU" b="1">
                <a:solidFill>
                  <a:schemeClr val="tx1"/>
                </a:solidFill>
              </a:rPr>
              <a:t>е</a:t>
            </a:r>
            <a:r>
              <a:rPr lang="ru-RU" b="1" smtClean="0">
                <a:solidFill>
                  <a:schemeClr val="tx1"/>
                </a:solidFill>
              </a:rPr>
              <a:t>вать (печаль), непредск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зуемый </a:t>
            </a:r>
          </a:p>
          <a:p>
            <a:r>
              <a:rPr lang="ru-RU" b="1" smtClean="0">
                <a:solidFill>
                  <a:schemeClr val="tx1"/>
                </a:solidFill>
              </a:rPr>
              <a:t>3) колючий, (не на кого) опереться, адаптация </a:t>
            </a:r>
          </a:p>
          <a:p>
            <a:r>
              <a:rPr lang="ru-RU" b="1" smtClean="0">
                <a:solidFill>
                  <a:schemeClr val="tx1"/>
                </a:solidFill>
              </a:rPr>
              <a:t>4) гастр</a:t>
            </a:r>
            <a:r>
              <a:rPr lang="ru-RU" b="1">
                <a:solidFill>
                  <a:schemeClr val="tx1"/>
                </a:solidFill>
              </a:rPr>
              <a:t>о</a:t>
            </a:r>
            <a:r>
              <a:rPr lang="ru-RU" b="1" smtClean="0">
                <a:solidFill>
                  <a:schemeClr val="tx1"/>
                </a:solidFill>
              </a:rPr>
              <a:t>ном, фонарь, конфорка </a:t>
            </a:r>
          </a:p>
          <a:p>
            <a:r>
              <a:rPr lang="ru-RU" b="1" smtClean="0">
                <a:solidFill>
                  <a:schemeClr val="tx1"/>
                </a:solidFill>
              </a:rPr>
              <a:t>5) велосипед, гигиена, винегрет </a:t>
            </a:r>
          </a:p>
          <a:p>
            <a:r>
              <a:rPr lang="ru-RU" b="1" smtClean="0">
                <a:solidFill>
                  <a:schemeClr val="tx1"/>
                </a:solidFill>
              </a:rPr>
              <a:t>                                                                       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21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03548" y="476672"/>
            <a:ext cx="8640452" cy="6048672"/>
          </a:xfrm>
        </p:spPr>
        <p:txBody>
          <a:bodyPr/>
          <a:lstStyle/>
          <a:p>
            <a:r>
              <a:rPr lang="ru-RU" sz="3100" b="1" smtClean="0">
                <a:solidFill>
                  <a:srgbClr val="002060"/>
                </a:solidFill>
              </a:rPr>
              <a:t>2.Укажите варианты ответов, в которых во всех словах одного ряда </a:t>
            </a:r>
            <a:r>
              <a:rPr lang="ru-RU" sz="3100" b="1">
                <a:solidFill>
                  <a:srgbClr val="002060"/>
                </a:solidFill>
              </a:rPr>
              <a:t> содержится  </a:t>
            </a:r>
            <a:r>
              <a:rPr lang="ru-RU" sz="3100" b="1" smtClean="0">
                <a:solidFill>
                  <a:srgbClr val="FF0000"/>
                </a:solidFill>
              </a:rPr>
              <a:t>безударная проверяемая гласная </a:t>
            </a:r>
            <a:r>
              <a:rPr lang="ru-RU" sz="3100" b="1" smtClean="0">
                <a:solidFill>
                  <a:srgbClr val="002060"/>
                </a:solidFill>
              </a:rPr>
              <a:t>корня. Запишите номера ответов. </a:t>
            </a:r>
          </a:p>
          <a:p>
            <a:r>
              <a:rPr lang="ru-RU" sz="3100" b="1" smtClean="0">
                <a:solidFill>
                  <a:schemeClr val="tx1"/>
                </a:solidFill>
              </a:rPr>
              <a:t>1) бл</a:t>
            </a:r>
            <a:r>
              <a:rPr lang="ru-RU" sz="3100" b="1">
                <a:solidFill>
                  <a:schemeClr val="tx1"/>
                </a:solidFill>
              </a:rPr>
              <a:t>а</a:t>
            </a:r>
            <a:r>
              <a:rPr lang="ru-RU" sz="3100" b="1" smtClean="0">
                <a:solidFill>
                  <a:schemeClr val="tx1"/>
                </a:solidFill>
              </a:rPr>
              <a:t>годенствие, прин</a:t>
            </a:r>
            <a:r>
              <a:rPr lang="ru-RU" sz="3100" b="1">
                <a:solidFill>
                  <a:schemeClr val="tx1"/>
                </a:solidFill>
              </a:rPr>
              <a:t>о</a:t>
            </a:r>
            <a:r>
              <a:rPr lang="ru-RU" sz="3100" b="1" smtClean="0">
                <a:solidFill>
                  <a:schemeClr val="tx1"/>
                </a:solidFill>
              </a:rPr>
              <a:t>ровиться, поласкать(собачку) </a:t>
            </a:r>
          </a:p>
          <a:p>
            <a:r>
              <a:rPr lang="ru-RU" sz="3100" b="1" smtClean="0">
                <a:solidFill>
                  <a:schemeClr val="tx1"/>
                </a:solidFill>
              </a:rPr>
              <a:t>2) семинар, фамилия, преподн</a:t>
            </a:r>
            <a:r>
              <a:rPr lang="ru-RU" sz="3100" b="1">
                <a:solidFill>
                  <a:schemeClr val="tx1"/>
                </a:solidFill>
              </a:rPr>
              <a:t>о</a:t>
            </a:r>
            <a:r>
              <a:rPr lang="ru-RU" sz="3100" b="1" smtClean="0">
                <a:solidFill>
                  <a:schemeClr val="tx1"/>
                </a:solidFill>
              </a:rPr>
              <a:t>сить </a:t>
            </a:r>
          </a:p>
          <a:p>
            <a:r>
              <a:rPr lang="ru-RU" sz="3100" b="1" smtClean="0">
                <a:solidFill>
                  <a:schemeClr val="tx1"/>
                </a:solidFill>
              </a:rPr>
              <a:t>3) заб</a:t>
            </a:r>
            <a:r>
              <a:rPr lang="ru-RU" sz="3100" b="1">
                <a:solidFill>
                  <a:schemeClr val="tx1"/>
                </a:solidFill>
              </a:rPr>
              <a:t>о</a:t>
            </a:r>
            <a:r>
              <a:rPr lang="ru-RU" sz="3100" b="1" smtClean="0">
                <a:solidFill>
                  <a:schemeClr val="tx1"/>
                </a:solidFill>
              </a:rPr>
              <a:t>левание, раск</a:t>
            </a:r>
            <a:r>
              <a:rPr lang="ru-RU" sz="3100" b="1">
                <a:solidFill>
                  <a:schemeClr val="tx1"/>
                </a:solidFill>
              </a:rPr>
              <a:t>о</a:t>
            </a:r>
            <a:r>
              <a:rPr lang="ru-RU" sz="3100" b="1" smtClean="0">
                <a:solidFill>
                  <a:schemeClr val="tx1"/>
                </a:solidFill>
              </a:rPr>
              <a:t>лоть, росточек </a:t>
            </a:r>
          </a:p>
          <a:p>
            <a:r>
              <a:rPr lang="ru-RU" sz="3100" b="1" smtClean="0">
                <a:solidFill>
                  <a:schemeClr val="tx1"/>
                </a:solidFill>
              </a:rPr>
              <a:t>4) ц</a:t>
            </a:r>
            <a:r>
              <a:rPr lang="ru-RU" sz="3100" b="1">
                <a:solidFill>
                  <a:schemeClr val="tx1"/>
                </a:solidFill>
              </a:rPr>
              <a:t>е</a:t>
            </a:r>
            <a:r>
              <a:rPr lang="ru-RU" sz="3100" b="1" smtClean="0">
                <a:solidFill>
                  <a:schemeClr val="tx1"/>
                </a:solidFill>
              </a:rPr>
              <a:t>нтральный, направление, зажимать </a:t>
            </a:r>
          </a:p>
          <a:p>
            <a:r>
              <a:rPr lang="ru-RU" sz="3100" b="1" smtClean="0">
                <a:solidFill>
                  <a:schemeClr val="tx1"/>
                </a:solidFill>
              </a:rPr>
              <a:t>5) устаревший, реалистический, провозгл</a:t>
            </a:r>
            <a:r>
              <a:rPr lang="ru-RU" sz="3100" b="1">
                <a:solidFill>
                  <a:schemeClr val="tx1"/>
                </a:solidFill>
              </a:rPr>
              <a:t>а</a:t>
            </a:r>
            <a:r>
              <a:rPr lang="ru-RU" sz="3100" b="1" smtClean="0">
                <a:solidFill>
                  <a:schemeClr val="tx1"/>
                </a:solidFill>
              </a:rPr>
              <a:t>шать</a:t>
            </a:r>
          </a:p>
          <a:p>
            <a:r>
              <a:rPr lang="ru-RU" sz="4000" b="1" smtClean="0">
                <a:solidFill>
                  <a:schemeClr val="tx1"/>
                </a:solidFill>
              </a:rPr>
              <a:t>                                                                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977596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19572" y="260648"/>
            <a:ext cx="8424428" cy="5841342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3. Укажите варианты ответов, в которых во всех словах одного </a:t>
            </a:r>
            <a:r>
              <a:rPr lang="ru-RU" b="1">
                <a:solidFill>
                  <a:srgbClr val="002060"/>
                </a:solidFill>
              </a:rPr>
              <a:t>ряда содержится </a:t>
            </a:r>
            <a:r>
              <a:rPr lang="ru-RU" b="1" smtClean="0">
                <a:solidFill>
                  <a:srgbClr val="FF0000"/>
                </a:solidFill>
              </a:rPr>
              <a:t>безударная чередующаяся гласная </a:t>
            </a:r>
            <a:r>
              <a:rPr lang="ru-RU" b="1" smtClean="0">
                <a:solidFill>
                  <a:srgbClr val="002060"/>
                </a:solidFill>
              </a:rPr>
              <a:t>корня. Запишите номера ответов. </a:t>
            </a:r>
          </a:p>
          <a:p>
            <a:r>
              <a:rPr lang="ru-RU" b="1" smtClean="0">
                <a:solidFill>
                  <a:schemeClr val="tx1"/>
                </a:solidFill>
              </a:rPr>
              <a:t>1) возр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стной, попл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вок, сравнить (результаты) </a:t>
            </a:r>
          </a:p>
          <a:p>
            <a:r>
              <a:rPr lang="ru-RU" b="1" smtClean="0">
                <a:solidFill>
                  <a:schemeClr val="tx1"/>
                </a:solidFill>
              </a:rPr>
              <a:t>2) сращение, прик</a:t>
            </a:r>
            <a:r>
              <a:rPr lang="ru-RU" b="1">
                <a:solidFill>
                  <a:schemeClr val="tx1"/>
                </a:solidFill>
              </a:rPr>
              <a:t>о</a:t>
            </a:r>
            <a:r>
              <a:rPr lang="ru-RU" b="1" smtClean="0">
                <a:solidFill>
                  <a:schemeClr val="tx1"/>
                </a:solidFill>
              </a:rPr>
              <a:t>сновение, благотв</a:t>
            </a:r>
            <a:r>
              <a:rPr lang="ru-RU" b="1">
                <a:solidFill>
                  <a:schemeClr val="tx1"/>
                </a:solidFill>
              </a:rPr>
              <a:t>о</a:t>
            </a:r>
            <a:r>
              <a:rPr lang="ru-RU" b="1" smtClean="0">
                <a:solidFill>
                  <a:schemeClr val="tx1"/>
                </a:solidFill>
              </a:rPr>
              <a:t>рительность </a:t>
            </a:r>
          </a:p>
          <a:p>
            <a:r>
              <a:rPr lang="ru-RU" b="1" smtClean="0">
                <a:solidFill>
                  <a:schemeClr val="tx1"/>
                </a:solidFill>
              </a:rPr>
              <a:t>3) з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рницы, приминать (траву),росточек </a:t>
            </a:r>
          </a:p>
          <a:p>
            <a:r>
              <a:rPr lang="ru-RU" b="1" smtClean="0">
                <a:solidFill>
                  <a:schemeClr val="tx1"/>
                </a:solidFill>
              </a:rPr>
              <a:t>4) напом</a:t>
            </a:r>
            <a:r>
              <a:rPr lang="ru-RU" b="1">
                <a:solidFill>
                  <a:schemeClr val="tx1"/>
                </a:solidFill>
              </a:rPr>
              <a:t>и</a:t>
            </a:r>
            <a:r>
              <a:rPr lang="ru-RU" b="1" smtClean="0">
                <a:solidFill>
                  <a:schemeClr val="tx1"/>
                </a:solidFill>
              </a:rPr>
              <a:t>нать, расст</a:t>
            </a:r>
            <a:r>
              <a:rPr lang="ru-RU" b="1">
                <a:solidFill>
                  <a:schemeClr val="tx1"/>
                </a:solidFill>
              </a:rPr>
              <a:t>и</a:t>
            </a:r>
            <a:r>
              <a:rPr lang="ru-RU" b="1" smtClean="0">
                <a:solidFill>
                  <a:schemeClr val="tx1"/>
                </a:solidFill>
              </a:rPr>
              <a:t>лается, отр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сль </a:t>
            </a:r>
          </a:p>
          <a:p>
            <a:r>
              <a:rPr lang="ru-RU" b="1" smtClean="0">
                <a:solidFill>
                  <a:schemeClr val="tx1"/>
                </a:solidFill>
              </a:rPr>
              <a:t>5) поб</a:t>
            </a:r>
            <a:r>
              <a:rPr lang="ru-RU" b="1">
                <a:solidFill>
                  <a:schemeClr val="tx1"/>
                </a:solidFill>
              </a:rPr>
              <a:t>е</a:t>
            </a:r>
            <a:r>
              <a:rPr lang="ru-RU" b="1" smtClean="0">
                <a:solidFill>
                  <a:schemeClr val="tx1"/>
                </a:solidFill>
              </a:rPr>
              <a:t>лить, витрина, аб</a:t>
            </a:r>
            <a:r>
              <a:rPr lang="ru-RU" b="1">
                <a:solidFill>
                  <a:schemeClr val="tx1"/>
                </a:solidFill>
              </a:rPr>
              <a:t>о</a:t>
            </a:r>
            <a:r>
              <a:rPr lang="ru-RU" b="1" smtClean="0">
                <a:solidFill>
                  <a:schemeClr val="tx1"/>
                </a:solidFill>
              </a:rPr>
              <a:t>немент</a:t>
            </a:r>
          </a:p>
          <a:p>
            <a:r>
              <a:rPr lang="ru-RU" b="1" smtClean="0">
                <a:solidFill>
                  <a:schemeClr val="tx1"/>
                </a:solidFill>
              </a:rPr>
              <a:t>                                                          </a:t>
            </a:r>
            <a:endParaRPr lang="ru-RU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1476164"/>
          </a:xfrm>
        </p:spPr>
        <p:txBody>
          <a:bodyPr/>
          <a:lstStyle/>
          <a:p>
            <a:r>
              <a:rPr lang="ru-RU" sz="3200" b="1">
                <a:solidFill>
                  <a:srgbClr val="0070C0"/>
                </a:solidFill>
              </a:rPr>
              <a:t>Обратите внимание на изменение в </a:t>
            </a:r>
            <a:r>
              <a:rPr lang="ru-RU" sz="3200" b="1">
                <a:solidFill>
                  <a:srgbClr val="FF0000"/>
                </a:solidFill>
              </a:rPr>
              <a:t>задании 9 </a:t>
            </a:r>
            <a:r>
              <a:rPr lang="ru-RU" sz="3200" b="1">
                <a:solidFill>
                  <a:srgbClr val="0070C0"/>
                </a:solidFill>
              </a:rPr>
              <a:t>по сравнению с предыдущим годом: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2" y="2096852"/>
            <a:ext cx="8496064" cy="4248472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Теперь </a:t>
            </a:r>
            <a:r>
              <a:rPr lang="ru-RU">
                <a:solidFill>
                  <a:schemeClr val="tx1"/>
                </a:solidFill>
              </a:rPr>
              <a:t>нет  пропущенных гласных, поэтому еще более важно выделить корень правильно.</a:t>
            </a:r>
          </a:p>
          <a:p>
            <a:r>
              <a:rPr lang="ru-RU">
                <a:solidFill>
                  <a:schemeClr val="tx1"/>
                </a:solidFill>
              </a:rPr>
              <a:t>Также важно понимать, что в одном корне может содержаться не одна гласная буква.</a:t>
            </a:r>
          </a:p>
          <a:p>
            <a:r>
              <a:rPr lang="ru-RU">
                <a:solidFill>
                  <a:schemeClr val="tx1"/>
                </a:solidFill>
              </a:rPr>
              <a:t>Количество верных ответов в задании – от 2 до 4. Выполнение задания оценивается 1 баллом.</a:t>
            </a:r>
          </a:p>
        </p:txBody>
      </p:sp>
    </p:spTree>
    <p:extLst>
      <p:ext uri="{BB962C8B-B14F-4D97-AF65-F5344CB8AC3E}">
        <p14:creationId xmlns:p14="http://schemas.microsoft.com/office/powerpoint/2010/main" val="3530976475"/>
      </p:ext>
    </p:extLst>
  </p:cSld>
  <p:clrMapOvr>
    <a:masterClrMapping/>
  </p:clrMapOvr>
  <p:transition/>
  <p:timing/>
</p:sld>
</file>

<file path=ppt/slides/slide5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59532" y="0"/>
            <a:ext cx="8784468" cy="5841342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4. Укажите варианты ответов, в которых во всех словах одного </a:t>
            </a:r>
            <a:r>
              <a:rPr lang="ru-RU" b="1">
                <a:solidFill>
                  <a:srgbClr val="002060"/>
                </a:solidFill>
              </a:rPr>
              <a:t>ряда содержится </a:t>
            </a:r>
            <a:r>
              <a:rPr lang="ru-RU" b="1" smtClean="0">
                <a:solidFill>
                  <a:srgbClr val="FF0000"/>
                </a:solidFill>
              </a:rPr>
              <a:t>безударная проверяемая гласная</a:t>
            </a:r>
            <a:r>
              <a:rPr lang="ru-RU" b="1" smtClean="0">
                <a:solidFill>
                  <a:srgbClr val="002060"/>
                </a:solidFill>
              </a:rPr>
              <a:t> корня. Запишите номера ответов. </a:t>
            </a:r>
          </a:p>
          <a:p>
            <a:r>
              <a:rPr lang="ru-RU" b="1" smtClean="0">
                <a:solidFill>
                  <a:schemeClr val="tx1"/>
                </a:solidFill>
              </a:rPr>
              <a:t>1) комплимент, обог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щение, дальновидный </a:t>
            </a:r>
          </a:p>
          <a:p>
            <a:r>
              <a:rPr lang="ru-RU" b="1" smtClean="0">
                <a:solidFill>
                  <a:schemeClr val="tx1"/>
                </a:solidFill>
              </a:rPr>
              <a:t>2) настр</a:t>
            </a:r>
            <a:r>
              <a:rPr lang="ru-RU" b="1">
                <a:solidFill>
                  <a:schemeClr val="tx1"/>
                </a:solidFill>
              </a:rPr>
              <a:t>о</a:t>
            </a:r>
            <a:r>
              <a:rPr lang="ru-RU" b="1" smtClean="0">
                <a:solidFill>
                  <a:schemeClr val="tx1"/>
                </a:solidFill>
              </a:rPr>
              <a:t>чить, максимальный, кавычки </a:t>
            </a:r>
          </a:p>
          <a:p>
            <a:r>
              <a:rPr lang="ru-RU" b="1" smtClean="0">
                <a:solidFill>
                  <a:schemeClr val="tx1"/>
                </a:solidFill>
              </a:rPr>
              <a:t>3) завизировать (документ), полоскать бельё, устр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шать (врага) </a:t>
            </a:r>
          </a:p>
          <a:p>
            <a:r>
              <a:rPr lang="ru-RU" b="1" smtClean="0">
                <a:solidFill>
                  <a:schemeClr val="tx1"/>
                </a:solidFill>
              </a:rPr>
              <a:t>4) частота (посещений), кл</a:t>
            </a:r>
            <a:r>
              <a:rPr lang="ru-RU" b="1">
                <a:solidFill>
                  <a:schemeClr val="tx1"/>
                </a:solidFill>
              </a:rPr>
              <a:t>е</a:t>
            </a:r>
            <a:r>
              <a:rPr lang="ru-RU" b="1" smtClean="0">
                <a:solidFill>
                  <a:schemeClr val="tx1"/>
                </a:solidFill>
              </a:rPr>
              <a:t>ёнка, умолчание </a:t>
            </a:r>
          </a:p>
          <a:p>
            <a:r>
              <a:rPr lang="ru-RU" b="1" smtClean="0">
                <a:solidFill>
                  <a:schemeClr val="tx1"/>
                </a:solidFill>
              </a:rPr>
              <a:t>5) нагр</a:t>
            </a:r>
            <a:r>
              <a:rPr lang="ru-RU" b="1">
                <a:solidFill>
                  <a:schemeClr val="tx1"/>
                </a:solidFill>
              </a:rPr>
              <a:t>е</a:t>
            </a:r>
            <a:r>
              <a:rPr lang="ru-RU" b="1" smtClean="0">
                <a:solidFill>
                  <a:schemeClr val="tx1"/>
                </a:solidFill>
              </a:rPr>
              <a:t>вание, настр</a:t>
            </a:r>
            <a:r>
              <a:rPr lang="ru-RU" b="1">
                <a:solidFill>
                  <a:schemeClr val="tx1"/>
                </a:solidFill>
              </a:rPr>
              <a:t>о</a:t>
            </a:r>
            <a:r>
              <a:rPr lang="ru-RU" b="1" smtClean="0">
                <a:solidFill>
                  <a:schemeClr val="tx1"/>
                </a:solidFill>
              </a:rPr>
              <a:t>ение, ск</a:t>
            </a:r>
            <a:r>
              <a:rPr lang="ru-RU" b="1">
                <a:solidFill>
                  <a:schemeClr val="tx1"/>
                </a:solidFill>
              </a:rPr>
              <a:t>а</a:t>
            </a:r>
            <a:r>
              <a:rPr lang="ru-RU" b="1" smtClean="0">
                <a:solidFill>
                  <a:schemeClr val="tx1"/>
                </a:solidFill>
              </a:rPr>
              <a:t>лолаз</a:t>
            </a:r>
          </a:p>
          <a:p>
            <a:r>
              <a:rPr lang="ru-RU" b="1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ru-RU" sz="4000" b="1" smtClean="0">
                <a:solidFill>
                  <a:schemeClr val="tx1"/>
                </a:solidFill>
              </a:rPr>
              <a:t>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Прямоугольник 3"/>
          <p:cNvSpPr/>
          <p:nvPr/>
        </p:nvSpPr>
        <p:spPr>
          <a:xfrm>
            <a:off x="611052" y="296652"/>
            <a:ext cx="853294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002060"/>
                </a:solidFill>
                <a:latin typeface="+mj-lt"/>
              </a:rPr>
              <a:t>5. Укажите </a:t>
            </a:r>
            <a:r>
              <a:rPr lang="ru-RU" sz="3200" b="1">
                <a:solidFill>
                  <a:srgbClr val="002060"/>
                </a:solidFill>
                <a:latin typeface="+mj-lt"/>
              </a:rPr>
              <a:t>варианты ответов, в которых во всех словах одного ряда содержится </a:t>
            </a:r>
            <a:r>
              <a:rPr lang="ru-RU" sz="3200" b="1" smtClean="0">
                <a:solidFill>
                  <a:srgbClr val="FF0000"/>
                </a:solidFill>
                <a:latin typeface="+mj-lt"/>
              </a:rPr>
              <a:t>безударная </a:t>
            </a:r>
            <a:r>
              <a:rPr lang="ru-RU" sz="3200" b="1">
                <a:solidFill>
                  <a:srgbClr val="FF0000"/>
                </a:solidFill>
                <a:latin typeface="+mj-lt"/>
              </a:rPr>
              <a:t>чередующаяся гласная</a:t>
            </a:r>
            <a:r>
              <a:rPr lang="ru-RU" sz="3200" b="1">
                <a:solidFill>
                  <a:srgbClr val="002060"/>
                </a:solidFill>
                <a:latin typeface="+mj-lt"/>
              </a:rPr>
              <a:t> корня. Запишите номера ответов.</a:t>
            </a:r>
          </a:p>
          <a:p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1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зажимать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отварить </a:t>
            </a:r>
            <a:r>
              <a:rPr lang="ru-RU" sz="3200" b="1">
                <a:latin typeface="+mj-lt"/>
              </a:rPr>
              <a:t>(овощи), </a:t>
            </a:r>
            <a:r>
              <a:rPr lang="ru-RU" sz="3200" b="1" smtClean="0">
                <a:latin typeface="+mj-lt"/>
              </a:rPr>
              <a:t>примирение </a:t>
            </a:r>
            <a:r>
              <a:rPr lang="ru-RU" sz="3200" b="1">
                <a:latin typeface="+mj-lt"/>
              </a:rPr>
              <a:t>(сторон)</a:t>
            </a:r>
          </a:p>
          <a:p>
            <a:r>
              <a:rPr lang="ru-RU" sz="3200" b="1" smtClean="0">
                <a:latin typeface="+mj-lt"/>
              </a:rPr>
              <a:t>2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косички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озарение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горевать</a:t>
            </a:r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3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опираться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заросли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прикоснуться</a:t>
            </a:r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4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изложить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несгораемый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понимание</a:t>
            </a:r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5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перила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замереть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стилистический</a:t>
            </a:r>
            <a:endParaRPr lang="ru-RU" sz="3200" b="1">
              <a:latin typeface="+mj-lt"/>
            </a:endParaRPr>
          </a:p>
          <a:p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737088"/>
      </p:ext>
    </p:extLst>
  </p:cSld>
  <p:clrMapOvr>
    <a:masterClrMapping/>
  </p:clrMapOvr>
  <p:transition/>
  <p:timing/>
</p:sld>
</file>

<file path=ppt/slides/slide5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68660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002060"/>
                </a:solidFill>
                <a:latin typeface="+mn-lt"/>
              </a:rPr>
              <a:t>6. Укажите </a:t>
            </a:r>
            <a:r>
              <a:rPr lang="ru-RU" sz="3200" b="1">
                <a:solidFill>
                  <a:srgbClr val="002060"/>
                </a:solidFill>
                <a:latin typeface="+mn-lt"/>
              </a:rPr>
              <a:t>варианты ответов, в которых во всех словах одного ряда  содержится </a:t>
            </a:r>
            <a:r>
              <a:rPr lang="ru-RU" sz="3200" b="1" smtClean="0">
                <a:solidFill>
                  <a:srgbClr val="FF0000"/>
                </a:solidFill>
                <a:latin typeface="+mn-lt"/>
              </a:rPr>
              <a:t>чередующаяся </a:t>
            </a:r>
            <a:r>
              <a:rPr lang="ru-RU" sz="3200" b="1">
                <a:solidFill>
                  <a:srgbClr val="FF0000"/>
                </a:solidFill>
                <a:latin typeface="+mn-lt"/>
              </a:rPr>
              <a:t>гласная </a:t>
            </a:r>
            <a:r>
              <a:rPr lang="ru-RU" sz="3200" b="1">
                <a:solidFill>
                  <a:srgbClr val="002060"/>
                </a:solidFill>
                <a:latin typeface="+mn-lt"/>
              </a:rPr>
              <a:t>корня. Запишите номера ответов.</a:t>
            </a:r>
          </a:p>
          <a:p>
            <a:endParaRPr lang="ru-RU" sz="3200" b="1">
              <a:latin typeface="+mn-lt"/>
            </a:endParaRPr>
          </a:p>
          <a:p>
            <a:r>
              <a:rPr lang="ru-RU" sz="3200" b="1" smtClean="0">
                <a:latin typeface="+mn-lt"/>
              </a:rPr>
              <a:t>1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трепетать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бастион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уплотнить</a:t>
            </a:r>
            <a:endParaRPr lang="ru-RU" sz="3200" b="1">
              <a:latin typeface="+mn-lt"/>
            </a:endParaRPr>
          </a:p>
          <a:p>
            <a:r>
              <a:rPr lang="ru-RU" sz="3200" b="1" smtClean="0">
                <a:latin typeface="+mn-lt"/>
              </a:rPr>
              <a:t>2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макулатура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заплетать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выращенный</a:t>
            </a:r>
            <a:endParaRPr lang="ru-RU" sz="3200" b="1">
              <a:latin typeface="+mn-lt"/>
            </a:endParaRPr>
          </a:p>
          <a:p>
            <a:r>
              <a:rPr lang="ru-RU" sz="3200" b="1" smtClean="0">
                <a:latin typeface="+mn-lt"/>
              </a:rPr>
              <a:t>3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развевающийся </a:t>
            </a:r>
            <a:r>
              <a:rPr lang="ru-RU" sz="3200" b="1">
                <a:latin typeface="+mn-lt"/>
              </a:rPr>
              <a:t>(флаг), </a:t>
            </a:r>
            <a:r>
              <a:rPr lang="ru-RU" sz="3200" b="1" smtClean="0">
                <a:latin typeface="+mn-lt"/>
              </a:rPr>
              <a:t>примерять </a:t>
            </a:r>
            <a:r>
              <a:rPr lang="ru-RU" sz="3200" b="1">
                <a:latin typeface="+mn-lt"/>
              </a:rPr>
              <a:t>(платье), </a:t>
            </a:r>
            <a:r>
              <a:rPr lang="ru-RU" sz="3200" b="1" smtClean="0">
                <a:latin typeface="+mn-lt"/>
              </a:rPr>
              <a:t>воспевать</a:t>
            </a:r>
            <a:endParaRPr lang="ru-RU" sz="3200" b="1">
              <a:latin typeface="+mn-lt"/>
            </a:endParaRPr>
          </a:p>
          <a:p>
            <a:r>
              <a:rPr lang="ru-RU" sz="3200" b="1" smtClean="0">
                <a:latin typeface="+mn-lt"/>
              </a:rPr>
              <a:t>4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безотлагательный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запираться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вырос</a:t>
            </a:r>
            <a:endParaRPr lang="ru-RU" sz="3200" b="1">
              <a:latin typeface="+mn-lt"/>
            </a:endParaRPr>
          </a:p>
          <a:p>
            <a:r>
              <a:rPr lang="ru-RU" sz="3200" b="1" smtClean="0">
                <a:latin typeface="+mn-lt"/>
              </a:rPr>
              <a:t>5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изложение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горелка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сжигать</a:t>
            </a:r>
            <a:endParaRPr lang="ru-RU" sz="32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4843431"/>
      </p:ext>
    </p:extLst>
  </p:cSld>
  <p:clrMapOvr>
    <a:masterClrMapping/>
  </p:clrMapOvr>
  <p:transition/>
  <p:timing/>
</p:sld>
</file>

<file path=ppt/slides/slide5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6672"/>
            <a:ext cx="78128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002060"/>
                </a:solidFill>
                <a:latin typeface="+mj-lt"/>
              </a:rPr>
              <a:t>7.Укажите </a:t>
            </a:r>
            <a:r>
              <a:rPr lang="ru-RU" sz="3200" b="1">
                <a:solidFill>
                  <a:srgbClr val="002060"/>
                </a:solidFill>
                <a:latin typeface="+mj-lt"/>
              </a:rPr>
              <a:t>варианты ответов, в которых во всех словах одного ряда  содержится </a:t>
            </a:r>
            <a:r>
              <a:rPr lang="ru-RU" sz="3200" b="1" smtClean="0">
                <a:solidFill>
                  <a:srgbClr val="FF0000"/>
                </a:solidFill>
                <a:latin typeface="+mj-lt"/>
              </a:rPr>
              <a:t>безударная </a:t>
            </a:r>
            <a:r>
              <a:rPr lang="ru-RU" sz="3200" b="1">
                <a:solidFill>
                  <a:srgbClr val="FF0000"/>
                </a:solidFill>
                <a:latin typeface="+mj-lt"/>
              </a:rPr>
              <a:t>непроверяемая гласная </a:t>
            </a:r>
            <a:r>
              <a:rPr lang="ru-RU" sz="3200" b="1">
                <a:solidFill>
                  <a:srgbClr val="002060"/>
                </a:solidFill>
                <a:latin typeface="+mj-lt"/>
              </a:rPr>
              <a:t>корня. Запишите номера ответов.</a:t>
            </a:r>
          </a:p>
          <a:p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1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аудиенция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президент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привет</a:t>
            </a:r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2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стеллаж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кандидат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калач</a:t>
            </a:r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3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расстилаться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подгоревший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огорчаться</a:t>
            </a:r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4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обоняние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одеваюсь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уважение</a:t>
            </a:r>
            <a:endParaRPr lang="ru-RU" sz="3200" b="1">
              <a:latin typeface="+mj-lt"/>
            </a:endParaRPr>
          </a:p>
          <a:p>
            <a:r>
              <a:rPr lang="ru-RU" sz="3200" b="1" smtClean="0">
                <a:latin typeface="+mj-lt"/>
              </a:rPr>
              <a:t>5</a:t>
            </a:r>
            <a:r>
              <a:rPr lang="ru-RU" sz="3200" b="1">
                <a:latin typeface="+mj-lt"/>
              </a:rPr>
              <a:t>) </a:t>
            </a:r>
            <a:r>
              <a:rPr lang="ru-RU" sz="3200" b="1" smtClean="0">
                <a:latin typeface="+mj-lt"/>
              </a:rPr>
              <a:t>починить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тарелка</a:t>
            </a:r>
            <a:r>
              <a:rPr lang="ru-RU" sz="3200" b="1">
                <a:latin typeface="+mj-lt"/>
              </a:rPr>
              <a:t>, </a:t>
            </a:r>
            <a:r>
              <a:rPr lang="ru-RU" sz="3200" b="1" smtClean="0">
                <a:latin typeface="+mj-lt"/>
              </a:rPr>
              <a:t>положение</a:t>
            </a:r>
            <a:endParaRPr lang="ru-RU" sz="32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7722200"/>
      </p:ext>
    </p:extLst>
  </p:cSld>
  <p:clrMapOvr>
    <a:masterClrMapping/>
  </p:clrMapOvr>
  <p:transition/>
  <p:timing/>
</p:sld>
</file>

<file path=ppt/slides/slide5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Прямоугольник 3"/>
          <p:cNvSpPr/>
          <p:nvPr/>
        </p:nvSpPr>
        <p:spPr>
          <a:xfrm>
            <a:off x="431540" y="0"/>
            <a:ext cx="838893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>
                <a:solidFill>
                  <a:srgbClr val="002060"/>
                </a:solidFill>
                <a:latin typeface="+mn-lt"/>
              </a:rPr>
              <a:t>8. Укажите </a:t>
            </a:r>
            <a:r>
              <a:rPr lang="ru-RU" sz="3200" b="1">
                <a:solidFill>
                  <a:srgbClr val="002060"/>
                </a:solidFill>
                <a:latin typeface="+mn-lt"/>
              </a:rPr>
              <a:t>варианты ответов, в которых во всех словах одного ряда  содержится </a:t>
            </a:r>
            <a:r>
              <a:rPr lang="ru-RU" sz="3200" b="1" smtClean="0">
                <a:solidFill>
                  <a:srgbClr val="FF0000"/>
                </a:solidFill>
                <a:latin typeface="+mn-lt"/>
              </a:rPr>
              <a:t>безударная </a:t>
            </a:r>
            <a:r>
              <a:rPr lang="ru-RU" sz="3200" b="1">
                <a:solidFill>
                  <a:srgbClr val="FF0000"/>
                </a:solidFill>
                <a:latin typeface="+mn-lt"/>
              </a:rPr>
              <a:t>непроверяемая гласная </a:t>
            </a:r>
            <a:r>
              <a:rPr lang="ru-RU" sz="3200" b="1">
                <a:solidFill>
                  <a:srgbClr val="002060"/>
                </a:solidFill>
                <a:latin typeface="+mn-lt"/>
              </a:rPr>
              <a:t>корня. Запишите номера ответов.</a:t>
            </a:r>
          </a:p>
          <a:p>
            <a:endParaRPr lang="ru-RU" sz="3200" b="1">
              <a:latin typeface="+mn-lt"/>
            </a:endParaRPr>
          </a:p>
          <a:p>
            <a:r>
              <a:rPr lang="ru-RU" sz="3200" b="1">
                <a:latin typeface="+mn-lt"/>
              </a:rPr>
              <a:t>1) </a:t>
            </a:r>
            <a:r>
              <a:rPr lang="ru-RU" sz="3200" b="1" smtClean="0">
                <a:latin typeface="+mn-lt"/>
              </a:rPr>
              <a:t>околдовать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галерея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делегировать </a:t>
            </a:r>
            <a:r>
              <a:rPr lang="ru-RU" sz="3200" b="1">
                <a:latin typeface="+mn-lt"/>
              </a:rPr>
              <a:t>(полномочия)</a:t>
            </a:r>
          </a:p>
          <a:p>
            <a:r>
              <a:rPr lang="ru-RU" sz="3200" b="1" smtClean="0">
                <a:latin typeface="+mn-lt"/>
              </a:rPr>
              <a:t>2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скрипучий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колючий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выровнять </a:t>
            </a:r>
            <a:r>
              <a:rPr lang="ru-RU" sz="3200" b="1">
                <a:latin typeface="+mn-lt"/>
              </a:rPr>
              <a:t>(пол)</a:t>
            </a:r>
          </a:p>
          <a:p>
            <a:r>
              <a:rPr lang="ru-RU" sz="3200" b="1" smtClean="0">
                <a:latin typeface="+mn-lt"/>
              </a:rPr>
              <a:t>3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смочить </a:t>
            </a:r>
            <a:r>
              <a:rPr lang="ru-RU" sz="3200" b="1">
                <a:latin typeface="+mn-lt"/>
              </a:rPr>
              <a:t>(водой), </a:t>
            </a:r>
            <a:r>
              <a:rPr lang="ru-RU" sz="3200" b="1" smtClean="0">
                <a:latin typeface="+mn-lt"/>
              </a:rPr>
              <a:t>зарастёт</a:t>
            </a:r>
            <a:r>
              <a:rPr lang="ru-RU" sz="3200" b="1">
                <a:latin typeface="+mn-lt"/>
              </a:rPr>
              <a:t>, (мороз) </a:t>
            </a:r>
            <a:r>
              <a:rPr lang="ru-RU" sz="3200" b="1" smtClean="0">
                <a:latin typeface="+mn-lt"/>
              </a:rPr>
              <a:t>крепчал</a:t>
            </a:r>
            <a:endParaRPr lang="ru-RU" sz="3200" b="1">
              <a:latin typeface="+mn-lt"/>
            </a:endParaRPr>
          </a:p>
          <a:p>
            <a:r>
              <a:rPr lang="ru-RU" sz="3200" b="1" smtClean="0">
                <a:latin typeface="+mn-lt"/>
              </a:rPr>
              <a:t>4) камин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директор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нотариус</a:t>
            </a:r>
            <a:endParaRPr lang="ru-RU" sz="3200" b="1">
              <a:latin typeface="+mn-lt"/>
            </a:endParaRPr>
          </a:p>
          <a:p>
            <a:r>
              <a:rPr lang="ru-RU" sz="3200" b="1" smtClean="0">
                <a:latin typeface="+mn-lt"/>
              </a:rPr>
              <a:t>5</a:t>
            </a:r>
            <a:r>
              <a:rPr lang="ru-RU" sz="3200" b="1">
                <a:latin typeface="+mn-lt"/>
              </a:rPr>
              <a:t>) </a:t>
            </a:r>
            <a:r>
              <a:rPr lang="ru-RU" sz="3200" b="1" smtClean="0">
                <a:latin typeface="+mn-lt"/>
              </a:rPr>
              <a:t>благотворительный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аннотация</a:t>
            </a:r>
            <a:r>
              <a:rPr lang="ru-RU" sz="3200" b="1">
                <a:latin typeface="+mn-lt"/>
              </a:rPr>
              <a:t>, </a:t>
            </a:r>
            <a:r>
              <a:rPr lang="ru-RU" sz="3200" b="1" smtClean="0">
                <a:latin typeface="+mn-lt"/>
              </a:rPr>
              <a:t>заберу </a:t>
            </a:r>
            <a:r>
              <a:rPr lang="ru-RU" sz="3200" b="1">
                <a:latin typeface="+mn-lt"/>
              </a:rPr>
              <a:t>(домой)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27526"/>
      </p:ext>
    </p:extLst>
  </p:cSld>
  <p:clrMapOvr>
    <a:masterClrMapping/>
  </p:clrMapOvr>
  <p:transition/>
  <p:timing/>
</p:sld>
</file>

<file path=ppt/slides/slide5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Ответы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47564" y="1124744"/>
            <a:ext cx="7920000" cy="4248000"/>
          </a:xfrm>
        </p:spPr>
        <p:txBody>
          <a:bodyPr/>
          <a:lstStyle/>
          <a:p>
            <a:r>
              <a:rPr lang="ru-RU" smtClean="0"/>
              <a:t>1. 4,5  </a:t>
            </a:r>
          </a:p>
          <a:p>
            <a:r>
              <a:rPr lang="ru-RU" smtClean="0"/>
              <a:t>2.  1,5</a:t>
            </a:r>
          </a:p>
          <a:p>
            <a:r>
              <a:rPr lang="ru-RU" smtClean="0"/>
              <a:t>3</a:t>
            </a:r>
            <a:r>
              <a:rPr lang="ru-RU"/>
              <a:t>. </a:t>
            </a:r>
            <a:r>
              <a:rPr lang="ru-RU" smtClean="0"/>
              <a:t>1,2,3,4</a:t>
            </a:r>
          </a:p>
          <a:p>
            <a:pPr marL="514350" indent="-514350">
              <a:buAutoNum type="arabicPeriod" startAt="4"/>
            </a:pPr>
            <a:r>
              <a:rPr lang="ru-RU" smtClean="0"/>
              <a:t>3, 4, 5</a:t>
            </a:r>
          </a:p>
          <a:p>
            <a:pPr marL="514350" indent="-514350">
              <a:buAutoNum type="arabicPeriod" startAt="4"/>
            </a:pPr>
            <a:r>
              <a:rPr lang="ru-RU" smtClean="0"/>
              <a:t>3,4</a:t>
            </a:r>
          </a:p>
          <a:p>
            <a:pPr marL="514350" indent="-514350">
              <a:buAutoNum type="arabicPeriod" startAt="4"/>
            </a:pPr>
            <a:r>
              <a:rPr lang="ru-RU" smtClean="0"/>
              <a:t>4,5</a:t>
            </a:r>
          </a:p>
          <a:p>
            <a:pPr marL="514350" indent="-514350">
              <a:buAutoNum type="arabicPeriod" startAt="4"/>
            </a:pPr>
            <a:r>
              <a:rPr lang="ru-RU" smtClean="0"/>
              <a:t>1,2</a:t>
            </a:r>
          </a:p>
          <a:p>
            <a:pPr marL="514350" indent="-514350">
              <a:buAutoNum type="arabicPeriod" startAt="4"/>
            </a:pPr>
            <a:r>
              <a:rPr lang="ru-RU" smtClean="0"/>
              <a:t>1,4</a:t>
            </a:r>
          </a:p>
          <a:p>
            <a:pPr marL="514350" indent="-514350">
              <a:buAutoNum type="arabicPeriod" startAt="4"/>
            </a:pPr>
            <a:endParaRPr lang="ru-RU" smtClean="0"/>
          </a:p>
          <a:p>
            <a:pPr marL="514350" indent="-514350">
              <a:buAutoNum type="arabicPeriod" startAt="4"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2536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1" y="296652"/>
            <a:ext cx="7920000" cy="1476164"/>
          </a:xfrm>
        </p:spPr>
        <p:txBody>
          <a:bodyPr/>
          <a:lstStyle/>
          <a:p>
            <a:r>
              <a:rPr lang="ru-RU" sz="3200" b="1">
                <a:solidFill>
                  <a:srgbClr val="0070C0"/>
                </a:solidFill>
              </a:rPr>
              <a:t>ДЛЯ ПРАВИЛЬНОГО ВЫПОЛНЕНИЯ ЗАДАНИЙ ДАННОГО ТИПА НЕОБХОДИМО: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09" y="1880828"/>
            <a:ext cx="8496064" cy="4248472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</a:rPr>
              <a:t>Уметь определять написание безударной гласной в корне, воспользовавшись одним из трёх правил</a:t>
            </a:r>
            <a:r>
              <a:rPr lang="ru-RU" smtClean="0">
                <a:solidFill>
                  <a:schemeClr val="tx1"/>
                </a:solidFill>
              </a:rPr>
              <a:t>:</a:t>
            </a:r>
            <a:endParaRPr lang="ru-RU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>
                <a:solidFill>
                  <a:schemeClr val="tx1"/>
                </a:solidFill>
              </a:rPr>
              <a:t>− гласные в корне, проверяемые ударением;</a:t>
            </a:r>
          </a:p>
          <a:p>
            <a:pPr marL="0" indent="0">
              <a:buNone/>
            </a:pPr>
            <a:r>
              <a:rPr lang="ru-RU">
                <a:solidFill>
                  <a:schemeClr val="tx1"/>
                </a:solidFill>
              </a:rPr>
              <a:t>− гласные в корне, не проверяемые ударением;</a:t>
            </a:r>
          </a:p>
          <a:p>
            <a:pPr marL="0" indent="0">
              <a:buNone/>
            </a:pPr>
            <a:r>
              <a:rPr lang="ru-RU">
                <a:solidFill>
                  <a:schemeClr val="tx1"/>
                </a:solidFill>
              </a:rPr>
              <a:t>− чередующиеся гласные в корне</a:t>
            </a:r>
            <a:r>
              <a:rPr lang="ru-RU" smtClean="0">
                <a:solidFill>
                  <a:schemeClr val="tx1"/>
                </a:solidFill>
              </a:rPr>
              <a:t>.</a:t>
            </a:r>
            <a:endParaRPr lang="ru-RU">
              <a:solidFill>
                <a:schemeClr val="tx1"/>
              </a:solidFill>
            </a:endParaRPr>
          </a:p>
          <a:p>
            <a:r>
              <a:rPr lang="ru-RU">
                <a:solidFill>
                  <a:schemeClr val="tx1"/>
                </a:solidFill>
              </a:rPr>
              <a:t>Знать все корни с чередованием.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92920637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4000" b="1" smtClean="0">
                <a:solidFill>
                  <a:schemeClr val="tx1"/>
                </a:solidFill>
              </a:rPr>
            </a:br>
            <a:r>
              <a:rPr lang="ru-RU" sz="4000" b="1" smtClean="0">
                <a:solidFill>
                  <a:srgbClr val="0070C0"/>
                </a:solidFill>
              </a:rPr>
              <a:t>Алгоритм </a:t>
            </a:r>
            <a:r>
              <a:rPr lang="ru-RU" sz="4000" b="1">
                <a:solidFill>
                  <a:srgbClr val="0070C0"/>
                </a:solidFill>
              </a:rPr>
              <a:t>выполнения задания</a:t>
            </a:r>
            <a:br>
              <a:rPr lang="ru-RU" sz="4000">
                <a:solidFill>
                  <a:srgbClr val="0070C0"/>
                </a:solidFill>
              </a:rPr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11560" y="1304764"/>
            <a:ext cx="8352928" cy="4248000"/>
          </a:xfrm>
        </p:spPr>
        <p:txBody>
          <a:bodyPr/>
          <a:lstStyle/>
          <a:p>
            <a:r>
              <a:rPr lang="ru-RU" sz="2800">
                <a:solidFill>
                  <a:schemeClr val="tx1"/>
                </a:solidFill>
              </a:rPr>
              <a:t>1) Ставим ударение во всех словах.</a:t>
            </a:r>
          </a:p>
          <a:p>
            <a:r>
              <a:rPr lang="ru-RU" sz="2800">
                <a:solidFill>
                  <a:schemeClr val="tx1"/>
                </a:solidFill>
              </a:rPr>
              <a:t>2) Выделяем корень каждого слова.</a:t>
            </a:r>
          </a:p>
          <a:p>
            <a:r>
              <a:rPr lang="ru-RU" sz="2800">
                <a:solidFill>
                  <a:schemeClr val="tx1"/>
                </a:solidFill>
              </a:rPr>
              <a:t>3) Ищем корни с чередованием (думаем о значении).</a:t>
            </a:r>
          </a:p>
          <a:p>
            <a:r>
              <a:rPr lang="ru-RU" sz="2800">
                <a:solidFill>
                  <a:schemeClr val="tx1"/>
                </a:solidFill>
              </a:rPr>
              <a:t>4) К оставшимся словам подбираем проверочные слова (</a:t>
            </a:r>
            <a:r>
              <a:rPr lang="ru-RU" sz="2800" smtClean="0">
                <a:solidFill>
                  <a:schemeClr val="tx1"/>
                </a:solidFill>
              </a:rPr>
              <a:t>однокоренные).</a:t>
            </a:r>
            <a:endParaRPr lang="ru-RU" sz="2800">
              <a:solidFill>
                <a:schemeClr val="tx1"/>
              </a:solidFill>
            </a:endParaRPr>
          </a:p>
          <a:p>
            <a:r>
              <a:rPr lang="ru-RU" sz="2800">
                <a:solidFill>
                  <a:schemeClr val="tx1"/>
                </a:solidFill>
              </a:rPr>
              <a:t>5) Квалифицируем безударную гласную – проверяемая или непроверяемая.</a:t>
            </a:r>
          </a:p>
          <a:p>
            <a:r>
              <a:rPr lang="ru-RU" sz="2800">
                <a:solidFill>
                  <a:schemeClr val="tx1"/>
                </a:solidFill>
              </a:rPr>
              <a:t>6) Перечитываем условие задания и выбираем нужные варианты ответов.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41628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70C0"/>
                </a:solidFill>
              </a:rPr>
              <a:t>Проверяемые </a:t>
            </a:r>
            <a:r>
              <a:rPr lang="ru-RU" sz="3200" b="1">
                <a:solidFill>
                  <a:srgbClr val="0070C0"/>
                </a:solidFill>
              </a:rPr>
              <a:t>безударные гласные буквы в корне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93342"/>
            <a:ext cx="8532948" cy="44280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smtClean="0">
                <a:solidFill>
                  <a:schemeClr val="tx1"/>
                </a:solidFill>
              </a:rPr>
              <a:t>1) </a:t>
            </a:r>
            <a:r>
              <a:rPr lang="ru-RU" sz="2800" smtClean="0">
                <a:solidFill>
                  <a:schemeClr val="tx1"/>
                </a:solidFill>
              </a:rPr>
              <a:t>Чтобы </a:t>
            </a:r>
            <a:r>
              <a:rPr lang="ru-RU" sz="2800">
                <a:solidFill>
                  <a:schemeClr val="tx1"/>
                </a:solidFill>
              </a:rPr>
              <a:t>проверить безударную гласную в корне слова, измените слово так, чтобы на эту гласную падало ударение,</a:t>
            </a:r>
          </a:p>
          <a:p>
            <a:pPr marL="0" indent="0">
              <a:buNone/>
            </a:pPr>
            <a:r>
              <a:rPr lang="ru-RU" sz="2800" smtClean="0">
                <a:solidFill>
                  <a:schemeClr val="tx1"/>
                </a:solidFill>
              </a:rPr>
              <a:t>   например</a:t>
            </a:r>
            <a:r>
              <a:rPr lang="ru-RU" sz="2800">
                <a:solidFill>
                  <a:schemeClr val="tx1"/>
                </a:solidFill>
              </a:rPr>
              <a:t>: сер</a:t>
            </a:r>
            <a:r>
              <a:rPr lang="ru-RU" sz="2800">
                <a:solidFill>
                  <a:srgbClr val="FF0000"/>
                </a:solidFill>
              </a:rPr>
              <a:t>и</a:t>
            </a:r>
            <a:r>
              <a:rPr lang="ru-RU" sz="2800">
                <a:solidFill>
                  <a:schemeClr val="tx1"/>
                </a:solidFill>
              </a:rPr>
              <a:t>ал – многосер</a:t>
            </a:r>
            <a:r>
              <a:rPr lang="ru-RU" sz="2800" err="1">
                <a:solidFill>
                  <a:srgbClr val="FF0000"/>
                </a:solidFill>
              </a:rPr>
              <a:t>и́</a:t>
            </a:r>
            <a:r>
              <a:rPr lang="ru-RU" sz="2800" err="1">
                <a:solidFill>
                  <a:schemeClr val="tx1"/>
                </a:solidFill>
              </a:rPr>
              <a:t>йный, пол</a:t>
            </a:r>
            <a:r>
              <a:rPr lang="ru-RU" sz="2800">
                <a:solidFill>
                  <a:srgbClr val="FF0000"/>
                </a:solidFill>
              </a:rPr>
              <a:t>е</a:t>
            </a:r>
            <a:r>
              <a:rPr lang="ru-RU" sz="2800">
                <a:solidFill>
                  <a:schemeClr val="tx1"/>
                </a:solidFill>
              </a:rPr>
              <a:t>мический – пол</a:t>
            </a:r>
            <a:r>
              <a:rPr lang="ru-RU" sz="2800" err="1">
                <a:solidFill>
                  <a:srgbClr val="FF0000"/>
                </a:solidFill>
              </a:rPr>
              <a:t>е́</a:t>
            </a:r>
            <a:r>
              <a:rPr lang="ru-RU" sz="2800" err="1">
                <a:solidFill>
                  <a:schemeClr val="tx1"/>
                </a:solidFill>
              </a:rPr>
              <a:t>мика, пер</a:t>
            </a:r>
            <a:r>
              <a:rPr lang="ru-RU" sz="2800">
                <a:solidFill>
                  <a:srgbClr val="FF0000"/>
                </a:solidFill>
              </a:rPr>
              <a:t>и</a:t>
            </a:r>
            <a:r>
              <a:rPr lang="ru-RU" sz="2800">
                <a:solidFill>
                  <a:schemeClr val="tx1"/>
                </a:solidFill>
              </a:rPr>
              <a:t>одический – пер</a:t>
            </a:r>
            <a:r>
              <a:rPr lang="ru-RU" sz="2800" err="1">
                <a:solidFill>
                  <a:srgbClr val="FF0000"/>
                </a:solidFill>
              </a:rPr>
              <a:t>и́</a:t>
            </a:r>
            <a:r>
              <a:rPr lang="ru-RU" sz="2800" err="1">
                <a:solidFill>
                  <a:schemeClr val="tx1"/>
                </a:solidFill>
              </a:rPr>
              <a:t>од, ч</a:t>
            </a:r>
            <a:r>
              <a:rPr lang="ru-RU" sz="2800">
                <a:solidFill>
                  <a:srgbClr val="FF0000"/>
                </a:solidFill>
              </a:rPr>
              <a:t>е</a:t>
            </a:r>
            <a:r>
              <a:rPr lang="ru-RU" sz="2800">
                <a:solidFill>
                  <a:schemeClr val="tx1"/>
                </a:solidFill>
              </a:rPr>
              <a:t>столюбивый – ч</a:t>
            </a:r>
            <a:r>
              <a:rPr lang="ru-RU" sz="2800" err="1">
                <a:solidFill>
                  <a:srgbClr val="FF0000"/>
                </a:solidFill>
              </a:rPr>
              <a:t>е́</a:t>
            </a:r>
            <a:r>
              <a:rPr lang="ru-RU" sz="2800" err="1">
                <a:solidFill>
                  <a:schemeClr val="tx1"/>
                </a:solidFill>
              </a:rPr>
              <a:t>сть, оч</a:t>
            </a:r>
            <a:r>
              <a:rPr lang="ru-RU" sz="2800">
                <a:solidFill>
                  <a:srgbClr val="FF0000"/>
                </a:solidFill>
              </a:rPr>
              <a:t>а</a:t>
            </a:r>
            <a:r>
              <a:rPr lang="ru-RU" sz="2800">
                <a:solidFill>
                  <a:schemeClr val="tx1"/>
                </a:solidFill>
              </a:rPr>
              <a:t>рованный – ч</a:t>
            </a:r>
            <a:r>
              <a:rPr lang="ru-RU" sz="2800" err="1">
                <a:solidFill>
                  <a:srgbClr val="FF0000"/>
                </a:solidFill>
              </a:rPr>
              <a:t>а́</a:t>
            </a:r>
            <a:r>
              <a:rPr lang="ru-RU" sz="2800" err="1">
                <a:solidFill>
                  <a:schemeClr val="tx1"/>
                </a:solidFill>
              </a:rPr>
              <a:t>ры.</a:t>
            </a:r>
          </a:p>
          <a:p>
            <a:pPr marL="0" indent="0">
              <a:buNone/>
            </a:pPr>
            <a:r>
              <a:rPr lang="ru-RU" sz="2800" b="1">
                <a:solidFill>
                  <a:schemeClr val="tx1"/>
                </a:solidFill>
              </a:rPr>
              <a:t>2) </a:t>
            </a:r>
            <a:r>
              <a:rPr lang="ru-RU" sz="2800">
                <a:solidFill>
                  <a:schemeClr val="tx1"/>
                </a:solidFill>
              </a:rPr>
              <a:t>Необходимо подобрать как можно больше однокоренных слов (меняя приставки, вспоминая другие части речи с таким же корнем и значением). Общая часть - это корень. </a:t>
            </a:r>
          </a:p>
        </p:txBody>
      </p:sp>
    </p:spTree>
    <p:extLst>
      <p:ext uri="{BB962C8B-B14F-4D97-AF65-F5344CB8AC3E}">
        <p14:creationId xmlns:p14="http://schemas.microsoft.com/office/powerpoint/2010/main" val="427267797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70C0"/>
                </a:solidFill>
              </a:rPr>
              <a:t>Проверяемые </a:t>
            </a:r>
            <a:r>
              <a:rPr lang="ru-RU" sz="3200" b="1">
                <a:solidFill>
                  <a:srgbClr val="0070C0"/>
                </a:solidFill>
              </a:rPr>
              <a:t>безударные гласные буквы в корне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93342"/>
            <a:ext cx="8532948" cy="4428000"/>
          </a:xfrm>
        </p:spPr>
        <p:txBody>
          <a:bodyPr/>
          <a:lstStyle/>
          <a:p>
            <a:pPr marL="0" indent="0">
              <a:buNone/>
            </a:pPr>
            <a:r>
              <a:rPr lang="ru-RU" sz="2800" b="1">
                <a:solidFill>
                  <a:schemeClr val="tx1"/>
                </a:solidFill>
              </a:rPr>
              <a:t>3) </a:t>
            </a:r>
            <a:r>
              <a:rPr lang="ru-RU" sz="2800">
                <a:solidFill>
                  <a:schemeClr val="tx1"/>
                </a:solidFill>
              </a:rPr>
              <a:t>При подборе однокоренных слов следует различать слова, близкие по значению, но разные по написанию. Правильный подбор к ним проверочного слова зависит от смысла исходного слова,</a:t>
            </a:r>
          </a:p>
          <a:p>
            <a:pPr marL="0" indent="0">
              <a:buNone/>
            </a:pPr>
            <a:r>
              <a:rPr lang="ru-RU" sz="2800" smtClean="0">
                <a:solidFill>
                  <a:schemeClr val="tx1"/>
                </a:solidFill>
              </a:rPr>
              <a:t>  например</a:t>
            </a:r>
            <a:r>
              <a:rPr lang="ru-RU" sz="2800">
                <a:solidFill>
                  <a:schemeClr val="tx1"/>
                </a:solidFill>
              </a:rPr>
              <a:t>: ст</a:t>
            </a:r>
            <a:r>
              <a:rPr lang="ru-RU" sz="2800">
                <a:solidFill>
                  <a:srgbClr val="FF0000"/>
                </a:solidFill>
              </a:rPr>
              <a:t>а</a:t>
            </a:r>
            <a:r>
              <a:rPr lang="ru-RU" sz="2800">
                <a:solidFill>
                  <a:schemeClr val="tx1"/>
                </a:solidFill>
              </a:rPr>
              <a:t>рожил нашего города (старый житель) – он ст</a:t>
            </a:r>
            <a:r>
              <a:rPr lang="ru-RU" sz="2800">
                <a:solidFill>
                  <a:srgbClr val="FF0000"/>
                </a:solidFill>
              </a:rPr>
              <a:t>о</a:t>
            </a:r>
            <a:r>
              <a:rPr lang="ru-RU" sz="2800">
                <a:solidFill>
                  <a:schemeClr val="tx1"/>
                </a:solidFill>
              </a:rPr>
              <a:t>рожил склад (был сторожем); ум</a:t>
            </a:r>
            <a:r>
              <a:rPr lang="ru-RU" sz="2800">
                <a:solidFill>
                  <a:srgbClr val="FF0000"/>
                </a:solidFill>
              </a:rPr>
              <a:t>а</a:t>
            </a:r>
            <a:r>
              <a:rPr lang="ru-RU" sz="2800">
                <a:solidFill>
                  <a:schemeClr val="tx1"/>
                </a:solidFill>
              </a:rPr>
              <a:t>лять значение (делать малым) – ум</a:t>
            </a:r>
            <a:r>
              <a:rPr lang="ru-RU" sz="2800">
                <a:solidFill>
                  <a:srgbClr val="FF0000"/>
                </a:solidFill>
              </a:rPr>
              <a:t>о</a:t>
            </a:r>
            <a:r>
              <a:rPr lang="ru-RU" sz="2800">
                <a:solidFill>
                  <a:schemeClr val="tx1"/>
                </a:solidFill>
              </a:rPr>
              <a:t>лять о пощаде (он молит о пощаде);</a:t>
            </a:r>
          </a:p>
        </p:txBody>
      </p:sp>
    </p:spTree>
    <p:extLst>
      <p:ext uri="{BB962C8B-B14F-4D97-AF65-F5344CB8AC3E}">
        <p14:creationId xmlns:p14="http://schemas.microsoft.com/office/powerpoint/2010/main" val="393175961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MultiDVD Team</Company>
  <PresentationFormat>On-screen Show (4:3)</PresentationFormat>
  <Paragraphs>238</Paragraphs>
  <Slides>55</Slides>
  <Notes>2</Notes>
  <TotalTime>8771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baseType="lpstr" size="56">
      <vt:lpstr>Тема Office</vt:lpstr>
      <vt:lpstr>Подготовка к ЕГЭ. Правописание гласных в корне слова. Задание 9.Теория. Практика. </vt:lpstr>
      <vt:lpstr>Slide 2</vt:lpstr>
      <vt:lpstr>Задание 9. </vt:lpstr>
      <vt:lpstr>Slide 4</vt:lpstr>
      <vt:lpstr>Обратите внимание на изменение в задании 9 по сравнению с предыдущим годом:</vt:lpstr>
      <vt:lpstr>ДЛЯ ПРАВИЛЬНОГО ВЫПОЛНЕНИЯ ЗАДАНИЙ ДАННОГО ТИПА НЕОБХОДИМО:</vt:lpstr>
      <vt:lpstr>Алгоритм выполнения задания</vt:lpstr>
      <vt:lpstr>Проверяемые безударные гласные буквы в корне слова</vt:lpstr>
      <vt:lpstr>Проверяемые безударные гласные буквы в корне слова</vt:lpstr>
      <vt:lpstr>Проверяемые безударные гласные буквы в корне слова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Ответы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Слайд 1</dc:title>
  <dc:creator>Home</dc:creator>
  <cp:lastModifiedBy>Гость 314</cp:lastModifiedBy>
  <cp:revision>990</cp:revision>
  <dcterms:created xsi:type="dcterms:W3CDTF">2011-07-06T07:21:00Z</dcterms:created>
  <dcterms:modified xsi:type="dcterms:W3CDTF">2022-02-02T05:15:32Z</dcterms:modified>
</cp:coreProperties>
</file>