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8" r:id="rId7"/>
    <p:sldId id="281" r:id="rId8"/>
    <p:sldId id="279" r:id="rId9"/>
    <p:sldId id="280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D226-626E-410F-894E-04DC3BF53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733E71-8903-483B-A8FE-3475EF221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CA8922-F9B3-45A2-B165-74ADEDAE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BE4327-948E-47F3-BF3A-715349B9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179FD1-3CF5-407B-ACC7-517CCFF0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5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302DB-E6DF-4392-8A05-0267649A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8CED46-BCF8-479F-A862-5F8315183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25AA89-D0BF-45F2-A5F2-98D8501E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2D630-D8B0-43B4-9412-C147F89C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60987-4D79-440C-A415-9B0F4096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1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F0962A-8E04-4B82-9D5C-C4F2A9CFC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CAF692-3327-463E-8E7A-6CE4D256B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127B5E-8649-4358-A58E-88443018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B6B274-E8F1-4A7C-8EF4-9000714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15F14B-2227-4A2C-8C3E-274D580E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050E1-25CE-4652-9765-648A2AE4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8232CB-2A3C-4810-9787-E1A273867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F3867-9CFF-41BE-ABB1-CC71A056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679BBE-3781-4CAF-9699-A7E75D9C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45E630-3836-499C-8359-69486DEE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7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5ADC9-9379-49D2-8A91-198444DAB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3F16D5-6F24-47FE-8275-5AD4D83F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673624-2B44-49D5-B85C-5B4583E8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6035E3-FBA6-493C-B99F-A3B4B332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71D7DB-3DA5-4600-92B7-22C1D147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359B4-46AE-4113-8260-98C4751E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F5DD4-814E-4C5B-8E87-57B8EE340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F6E4CD-848A-4464-8888-36174E929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18F1FD-78D8-41DE-BF46-AF950FDF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94C3C0-39CD-4D4E-89F3-5F3245F4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F99F02-EFFF-433F-927E-BF157B62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5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76791-F748-4085-B6D2-8A7DC97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66BAD2-CBEB-4FA1-BE2E-7494039FB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421963-7432-4F9B-92D0-D9FFABEC8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D4520E-B17C-4AD4-AF22-2145F0284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5111A0-18A6-4170-A90C-4A0A36767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754DC7D-2602-48DB-9019-A253A800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900033-7EB9-489D-8DBF-688A9291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B9D588-1365-4D3B-91D5-A734CAC9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3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D656-D33A-47A7-8ED1-A73C44A4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C3732B-4580-4BD3-A478-CB8E9AA1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A9A09A-1DD6-4FE4-A2C1-E4164890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44B15B-911E-487D-BC3A-DF51583F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5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323DAB-A138-4452-B605-B59E9690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50C70F-FE0F-4609-86F1-4F2FFA92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D7C3A0-25E1-4216-A1D3-4B56BCC6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1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0282-68B8-4A6B-A08A-76DA6BE1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46F112-DFE6-4EA9-B21B-EE9013FBD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7E18F0-041C-47D7-84BF-7EF9101BB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2E7D35-6D91-402D-A2FA-6B71C389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3C4878-758B-49CB-8525-81BBD744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0D7A76-96A9-42C1-8436-F01ABA67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DD221-7EA3-4550-B51A-9C9E1EBF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DF754B-D5DD-4B54-977A-6B19A2DC8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261F5C-BDEA-4A63-91F4-DBB29AD6A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8D3E32-4EC3-438D-918B-F5E6F00A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1E1D36-4788-47C8-81BD-BD1F42F2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7B74EF-AB65-4990-8AB2-F5220C7D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94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35F06-E7C5-40EC-A9CB-FEC006991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2FA77D-FE74-401B-9C58-7EC480B4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12807-3EBC-4D99-B12D-3230D9CCE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ED43-C839-4017-9B4E-E41E1066BD5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89199D-1A3C-43F5-B642-6A7D2D4E4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051EEF-D68D-4EE6-BFDF-4F64B9E8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59652-AD40-4BD0-9B87-58251D4BE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1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о мобильном интернете и тарифе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Решение практико-ориентированных задач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1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133AA147-1065-4108-9A14-A368153B4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1256" y="142205"/>
            <a:ext cx="60518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reeform 113">
            <a:extLst>
              <a:ext uri="{FF2B5EF4-FFF2-40B4-BE49-F238E27FC236}">
                <a16:creationId xmlns:a16="http://schemas.microsoft.com/office/drawing/2014/main" id="{06155062-9E29-4534-ADBE-BA229E66CF54}"/>
              </a:ext>
            </a:extLst>
          </p:cNvPr>
          <p:cNvSpPr>
            <a:spLocks/>
          </p:cNvSpPr>
          <p:nvPr/>
        </p:nvSpPr>
        <p:spPr bwMode="auto">
          <a:xfrm>
            <a:off x="3676890" y="558512"/>
            <a:ext cx="4500594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rgbClr val="FF66FF">
              <a:alpha val="30196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113">
            <a:extLst>
              <a:ext uri="{FF2B5EF4-FFF2-40B4-BE49-F238E27FC236}">
                <a16:creationId xmlns:a16="http://schemas.microsoft.com/office/drawing/2014/main" id="{453980CA-57B3-457B-A82F-557856E93AE9}"/>
              </a:ext>
            </a:extLst>
          </p:cNvPr>
          <p:cNvSpPr>
            <a:spLocks/>
          </p:cNvSpPr>
          <p:nvPr/>
        </p:nvSpPr>
        <p:spPr bwMode="auto">
          <a:xfrm>
            <a:off x="3676890" y="142205"/>
            <a:ext cx="4500594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40000"/>
              <a:lumOff val="60000"/>
              <a:alpha val="30196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9F1378-B8C5-442B-B044-86CAED77B625}"/>
              </a:ext>
            </a:extLst>
          </p:cNvPr>
          <p:cNvSpPr/>
          <p:nvPr/>
        </p:nvSpPr>
        <p:spPr>
          <a:xfrm>
            <a:off x="703385" y="3542002"/>
            <a:ext cx="10178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Новый тариф </a:t>
            </a:r>
            <a:r>
              <a: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стоит 350 рублей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включает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себя </a:t>
            </a:r>
            <a:r>
              <a: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300 минут и 3 Гб интернета. Сверх пакета: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исходящие вызовы- 3руб./ мин, мобильный интернет по 1 Гб- 200руб. за пакет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45D93A-C851-488C-BFDB-5AD6677F7B88}"/>
              </a:ext>
            </a:extLst>
          </p:cNvPr>
          <p:cNvSpPr/>
          <p:nvPr/>
        </p:nvSpPr>
        <p:spPr>
          <a:xfrm>
            <a:off x="862820" y="424988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год потратит абонент, если перейдет на новый тариф :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350 ∙ 12 = 4200руб.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абонен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платы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Исходящие вызовы сверх лимита: (25(м)+50(а)+25(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авг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)+75(н)+775(д))*3=750р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Мобильный интернет сверх лимита: 200(а)+200(н)=400р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Всего за год: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4200+750+400=5350р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>
            <a:extLst>
              <a:ext uri="{FF2B5EF4-FFF2-40B4-BE49-F238E27FC236}">
                <a16:creationId xmlns:a16="http://schemas.microsoft.com/office/drawing/2014/main" id="{3E36318D-8165-434C-9333-502C8F026E19}"/>
              </a:ext>
            </a:extLst>
          </p:cNvPr>
          <p:cNvSpPr txBox="1">
            <a:spLocks/>
          </p:cNvSpPr>
          <p:nvPr/>
        </p:nvSpPr>
        <p:spPr>
          <a:xfrm>
            <a:off x="8310578" y="6000768"/>
            <a:ext cx="257176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55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4074 L -1.01737 0.10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46458 0.472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2C4AE-2B2E-4168-8388-EB351821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3637DF-F760-4630-AD0E-38EEFB31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</a:rPr>
              <a:t>Попробуйте</a:t>
            </a:r>
            <a:r>
              <a:rPr lang="ru-RU" sz="4400" b="1" dirty="0">
                <a:solidFill>
                  <a:srgbClr val="C00000"/>
                </a:solidFill>
              </a:rPr>
              <a:t> решить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125869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88C310-F850-4D55-BEB3-3B522252D4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89317" y="323557"/>
            <a:ext cx="10691446" cy="61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4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E2A775-B67F-4C17-8FAE-0D8FF04EA2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6437" y="365760"/>
            <a:ext cx="10986868" cy="61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6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20E4ACD-8F5D-418B-9BC8-7CFF808BA6A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29994" y="351693"/>
            <a:ext cx="10635175" cy="617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7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14291"/>
            <a:ext cx="8229600" cy="192882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графике точками изображено количество минут, потраченных на исходящие вызовы, и количество гигабайтов мобильного интернета, израсходованных абонентом в процессе пользования смартфоном, за каждый месяц 2018 года. Для удобства точки, соответствующие минутам и гигабайтам, соединены сплошными и пунктирными линиями соответственно.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34" y="2143116"/>
            <a:ext cx="807549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309786" y="2500306"/>
            <a:ext cx="642942" cy="1588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167834" y="2500306"/>
            <a:ext cx="785818" cy="71438"/>
          </a:xfrm>
          <a:prstGeom prst="line">
            <a:avLst/>
          </a:prstGeom>
          <a:ln w="28575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2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42148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течение года абонент пользовался тарифом "Стандартный",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абонентская плата по которому составляла 400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рублей в месяц. При условии нахождения абонента на территории РФ в абонентскую плату тарифа "Стандартный" входит:</a:t>
            </a:r>
          </a:p>
          <a:p>
            <a:pPr marL="0" indent="0">
              <a:buFontTx/>
              <a:buChar char="-"/>
            </a:pP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пакет минут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включающий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350 минут исходящих вызовов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номера, зарегистрированные на территории РФ;</a:t>
            </a:r>
          </a:p>
          <a:p>
            <a:pPr marL="0" indent="0"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пакет интернета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включающий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2.8 гигабайта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мобильного интернета;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пакет SMS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включающий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150 SMS в месяц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безлимитные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бесплатные 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входящие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вызовы.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Стоимость минут, интернета и SMS сверх пакета указана в таблице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09720" y="3786191"/>
          <a:ext cx="8429684" cy="1949232"/>
        </p:xfrm>
        <a:graphic>
          <a:graphicData uri="http://schemas.openxmlformats.org/drawingml/2006/table">
            <a:tbl>
              <a:tblPr firstRow="1" bandRow="1">
                <a:solidFill>
                  <a:srgbClr val="FF9999"/>
                </a:solidFill>
                <a:tableStyleId>{93296810-A885-4BE3-A3E7-6D5BEEA58F35}</a:tableStyleId>
              </a:tblPr>
              <a:tblGrid>
                <a:gridCol w="598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Исходящие вызовы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3руб./мин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60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Мобильный интернет: дополнительные пакеты по 0,4 Гб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90руб. за пакет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SMS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3руб./шт.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24001" y="5657672"/>
            <a:ext cx="89864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Абонент не пользовался услугами связи в роуминге и не звонил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номера, зарегистрированные за рубежом. За весь год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абонент отправил 140 SMS.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3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282" y="0"/>
            <a:ext cx="8715436" cy="657227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Определите, какие месяцы соответствуют указанному в таблице количеству израсходованных гигабайтов.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04161"/>
              </p:ext>
            </p:extLst>
          </p:nvPr>
        </p:nvGraphicFramePr>
        <p:xfrm>
          <a:off x="1837634" y="1239265"/>
          <a:ext cx="8358244" cy="11707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80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Израсходо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ванные минуты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59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Номера месяцев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837634" y="2357430"/>
            <a:ext cx="88303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Заполните таблицу, в ответ запишите подряд числа,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соответствующие номерам месяцев, без пробелов, запятых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других дополнительных символов (например, для мая,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января, ноября, августа, в ответ нужно записать число 51118).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>
          <a:xfrm>
            <a:off x="7710470" y="5317048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5624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786190"/>
            <a:ext cx="583820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3500438"/>
            <a:ext cx="9144000" cy="26432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Ноябрь - это 11 месяц. По графику определяем, сколько абонент наговорил минут и использовал гигабайт. Итого: 375 минут и 3,2 Гб.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 стоит 400 рублей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включает в себя : 350 минут и 2,8 Гб Интернета</a:t>
            </a:r>
            <a:r>
              <a:rPr lang="ru-RU" sz="80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Значит, оплатит абонент должен : 1)за 375-350 =25 мин, </a:t>
            </a:r>
          </a:p>
          <a:p>
            <a:pPr marL="0" indent="0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25 мин. ∙ 3руб./ мин.=75руб.</a:t>
            </a:r>
          </a:p>
          <a:p>
            <a:pPr fontAlgn="ctr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2)3,2 Гб -2,8 Гб = 0,4 Гб - 90руб. (</a:t>
            </a:r>
            <a:r>
              <a:rPr lang="ru-RU" sz="8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Мобильный интернет: дополнительные пакеты по 0,4 Гб-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90руб. за пакет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Итого за ноябрь: 400руб. + 75руб. + 90 руб. =565 руб.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90874" y="-1628775"/>
            <a:ext cx="4667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1158" y="357166"/>
            <a:ext cx="637539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738282" y="1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Сколько рублей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потратил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абонент на услуги связи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 ноябре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38414" y="1000108"/>
            <a:ext cx="392909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487983" y="2035959"/>
            <a:ext cx="2358248" cy="79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3"/>
          <p:cNvSpPr txBox="1">
            <a:spLocks/>
          </p:cNvSpPr>
          <p:nvPr/>
        </p:nvSpPr>
        <p:spPr>
          <a:xfrm>
            <a:off x="7739074" y="6000768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565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5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381240" y="0"/>
            <a:ext cx="742952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месяцев в 2018 году абонент превышал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лимит по пакету исходящих минут?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352" y="1285860"/>
            <a:ext cx="60518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38546" y="2000240"/>
            <a:ext cx="4429156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09720" y="4500570"/>
            <a:ext cx="8858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 стоит 400 рублей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включает в себя : 350 минут и 2,8 Гб Интернета</a:t>
            </a:r>
            <a:endParaRPr lang="ru-RU" sz="2000" dirty="0"/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8953520" y="785794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sp>
        <p:nvSpPr>
          <p:cNvPr id="11" name="Содержимое 3"/>
          <p:cNvSpPr txBox="1">
            <a:spLocks/>
          </p:cNvSpPr>
          <p:nvPr/>
        </p:nvSpPr>
        <p:spPr>
          <a:xfrm>
            <a:off x="7953388" y="5929330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24034" y="857232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месяцы 11 и 12</a:t>
            </a:r>
          </a:p>
        </p:txBody>
      </p:sp>
      <p:sp>
        <p:nvSpPr>
          <p:cNvPr id="13" name="Freeform 113"/>
          <p:cNvSpPr>
            <a:spLocks/>
          </p:cNvSpPr>
          <p:nvPr/>
        </p:nvSpPr>
        <p:spPr bwMode="auto">
          <a:xfrm>
            <a:off x="3738546" y="1428736"/>
            <a:ext cx="4429156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rgbClr val="FF66FF">
              <a:alpha val="30196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6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7" grpId="0"/>
      <p:bldP spid="8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DA512-265C-47DB-B7CD-F3B125FB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Сколько месяцев в 2018 году абонент превышал лимит либо</a:t>
            </a:r>
            <a:b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пакету минут, либо по пакету мобильного интернета?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25B04-8DAF-46C7-98D5-47BBED6D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месяцы  2, 4, 10, 11 и 12</a:t>
            </a:r>
          </a:p>
          <a:p>
            <a:endParaRPr lang="ru-RU" dirty="0"/>
          </a:p>
        </p:txBody>
      </p:sp>
      <p:sp>
        <p:nvSpPr>
          <p:cNvPr id="4" name="Содержимое 3">
            <a:extLst>
              <a:ext uri="{FF2B5EF4-FFF2-40B4-BE49-F238E27FC236}">
                <a16:creationId xmlns:a16="http://schemas.microsoft.com/office/drawing/2014/main" id="{20F6EF61-6CF5-4398-B3B5-72537FD583F0}"/>
              </a:ext>
            </a:extLst>
          </p:cNvPr>
          <p:cNvSpPr txBox="1">
            <a:spLocks/>
          </p:cNvSpPr>
          <p:nvPr/>
        </p:nvSpPr>
        <p:spPr>
          <a:xfrm>
            <a:off x="7953388" y="5929330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F19433-73D6-4131-B877-781366317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6336" y="1563653"/>
            <a:ext cx="60518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113">
            <a:extLst>
              <a:ext uri="{FF2B5EF4-FFF2-40B4-BE49-F238E27FC236}">
                <a16:creationId xmlns:a16="http://schemas.microsoft.com/office/drawing/2014/main" id="{811CEDC3-9412-40CC-BE18-6023FBA376B6}"/>
              </a:ext>
            </a:extLst>
          </p:cNvPr>
          <p:cNvSpPr>
            <a:spLocks/>
          </p:cNvSpPr>
          <p:nvPr/>
        </p:nvSpPr>
        <p:spPr bwMode="auto">
          <a:xfrm>
            <a:off x="3524232" y="1715648"/>
            <a:ext cx="4429156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rgbClr val="FF66FF">
              <a:alpha val="30196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1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059769" y="1"/>
            <a:ext cx="8072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конце 2018 года оператор связи предложил абоненту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перейти на новый тариф, условия которого приведены в таблице.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81158" y="1142984"/>
          <a:ext cx="5072098" cy="4713224"/>
        </p:xfrm>
        <a:graphic>
          <a:graphicData uri="http://schemas.openxmlformats.org/drawingml/2006/table">
            <a:tbl>
              <a:tblPr firstRow="1" bandRow="1">
                <a:solidFill>
                  <a:srgbClr val="FF9999"/>
                </a:solidFill>
                <a:tableStyleId>{93296810-A885-4BE3-A3E7-6D5BEEA58F35}</a:tableStyleId>
              </a:tblPr>
              <a:tblGrid>
                <a:gridCol w="359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69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Стоимость перехода на тариф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 руб</a:t>
                      </a:r>
                      <a:r>
                        <a:rPr lang="ru-RU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Абонентская плата в месяц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350 руб.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95">
                <a:tc grid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абонентскую плату ежемесячно включены: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пакет исходящих минут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300 минут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пакет мобильного интернета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3 Гб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пакет SMS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100 SMS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расходования пакетов: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входящие вызовы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+mj-lt"/>
                          <a:ea typeface="Times New Roman"/>
                          <a:cs typeface="Times New Roman"/>
                        </a:rPr>
                        <a:t>0 руб./мин.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исходящие вызовы*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3 руб./мин.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мобильный интернет: дополнительные пакеты по 1 Гб интернет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200 руб. за пакет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+mj-lt"/>
                          <a:ea typeface="Times New Roman"/>
                          <a:cs typeface="Times New Roman"/>
                        </a:rPr>
                        <a:t>SMS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Times New Roman"/>
                        </a:rPr>
                        <a:t>2 руб./шт.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738282" y="5929330"/>
            <a:ext cx="49292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*исходящие вызовы на номера, зарегистрированные на территории РФ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070540" y="1071546"/>
            <a:ext cx="372935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Абонент решает, перейти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 ему на новый тариф,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посчитав, сколько бы он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потратил на услуги связи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за2018 г., если бы пользовался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им. Если получится меньше,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он потратил фактически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2018 г., то абонент примет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сменить тариф.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Перейдет ли абонент на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новый тариф?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ежемесячную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абонентскую плату по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тарифу, который выберет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абонент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2019 год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3" grpId="1"/>
      <p:bldP spid="66564" grpId="0"/>
      <p:bldP spid="66564" grpId="1"/>
      <p:bldP spid="66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33" y="214290"/>
            <a:ext cx="60518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24034" y="21429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7625" y="3071811"/>
            <a:ext cx="115636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Настоящий тариф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стоит 400 рублей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себя :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350 минут и 2,8 Гб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интернета.</a:t>
            </a:r>
          </a:p>
          <a:p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Сверх пакета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исходящие вызовы- 3руб./ мин, мобильный интернет по 0,4 Гб- 90руб. за пакет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2818" y="3779808"/>
            <a:ext cx="99271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год потратил абонент на настоящем тарифе : 400 ∙ 12 = 4800руб.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абонен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плата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Исходящие вызовы сверх лимита: 25*3=75руб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Мобильный интернет сверх лимита: 90(ф)+90(а)+90(о)+90(д)=360 р.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Всего за год: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4800+75+360=5235 р</a:t>
            </a:r>
          </a:p>
          <a:p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38612" y="1214422"/>
            <a:ext cx="4500594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13"/>
          <p:cNvSpPr>
            <a:spLocks/>
          </p:cNvSpPr>
          <p:nvPr/>
        </p:nvSpPr>
        <p:spPr bwMode="auto">
          <a:xfrm>
            <a:off x="4238612" y="642918"/>
            <a:ext cx="4500594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rgbClr val="FF66FF">
              <a:alpha val="30196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113"/>
          <p:cNvSpPr>
            <a:spLocks/>
          </p:cNvSpPr>
          <p:nvPr/>
        </p:nvSpPr>
        <p:spPr bwMode="auto">
          <a:xfrm>
            <a:off x="4238612" y="285728"/>
            <a:ext cx="4500594" cy="571504"/>
          </a:xfrm>
          <a:custGeom>
            <a:avLst/>
            <a:gdLst>
              <a:gd name="T0" fmla="*/ 32 w 5824"/>
              <a:gd name="T1" fmla="*/ 904 h 904"/>
              <a:gd name="T2" fmla="*/ 5824 w 5824"/>
              <a:gd name="T3" fmla="*/ 904 h 904"/>
              <a:gd name="T4" fmla="*/ 5816 w 5824"/>
              <a:gd name="T5" fmla="*/ 0 h 904"/>
              <a:gd name="T6" fmla="*/ 0 w 5824"/>
              <a:gd name="T7" fmla="*/ 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5824"/>
              <a:gd name="T13" fmla="*/ 0 h 904"/>
              <a:gd name="T14" fmla="*/ 5824 w 5824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4" h="904">
                <a:moveTo>
                  <a:pt x="32" y="904"/>
                </a:moveTo>
                <a:lnTo>
                  <a:pt x="5824" y="904"/>
                </a:lnTo>
                <a:lnTo>
                  <a:pt x="5816" y="0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40000"/>
              <a:lumOff val="60000"/>
              <a:alpha val="30196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9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58281 -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0" y="-5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853</Words>
  <Application>Microsoft Office PowerPoint</Application>
  <PresentationFormat>Широкоэкранный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Тема Office</vt:lpstr>
      <vt:lpstr>Задачи о мобильном интернете и тарифе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Сколько месяцев в 2018 году абонент превышал лимит либо  по пакету минут, либо по пакету мобильного интернета?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о мобильном интернете и тарифе</dc:title>
  <dc:creator>HOME</dc:creator>
  <cp:lastModifiedBy>HOME</cp:lastModifiedBy>
  <cp:revision>6</cp:revision>
  <dcterms:created xsi:type="dcterms:W3CDTF">2021-02-10T11:23:20Z</dcterms:created>
  <dcterms:modified xsi:type="dcterms:W3CDTF">2021-02-10T13:01:05Z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340612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