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339BF1-E94B-4FCE-A446-4EB98A828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2D0E38-3C53-4151-AF02-25421BF6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764F11-DA01-4172-95A0-E86299B34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34B7-55EF-4223-AFC6-93BE80BCF7EA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9344A9-5AFC-47C3-AC05-D9A19C1C2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8A1AD7-6469-46E5-9EC0-8DEE1F22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DBF-3D54-4684-B6D2-A6EF53448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96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7496A-930A-49EE-A9A3-E3C6D8E84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844864B-0CBA-42DD-BC13-B2136B2C8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36CB82-A1ED-4527-B98E-E05194C88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34B7-55EF-4223-AFC6-93BE80BCF7EA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7A4953-1608-4B1F-82AA-A4BA6619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78A10F-7251-4E39-8820-FBF35EC60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DBF-3D54-4684-B6D2-A6EF53448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1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2B9DAAA-B755-4FFD-B680-6C818A089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9A2DC0-632F-46ED-9277-74DA10BDD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2282C7-7412-4D0C-916B-76C782F6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34B7-55EF-4223-AFC6-93BE80BCF7EA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4BED39-498D-41DC-BCB6-AE09F7A36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893FD8-EEAD-4516-AA1B-4C7526AF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DBF-3D54-4684-B6D2-A6EF53448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86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5F3C17-448A-43EC-A359-171931D1F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C3E866-9D05-413E-A89C-561B266BF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274614-DE22-4F07-AEEB-652CFD7B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34B7-55EF-4223-AFC6-93BE80BCF7EA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23F329-B42A-46E2-8798-1EBA0F77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EF4D51-3039-48DB-9A4B-78CE4DBC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DBF-3D54-4684-B6D2-A6EF53448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0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8B573-E9CF-4218-B918-E2A2BE67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9DBBD4-F9F6-4164-BAA7-F39621104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694248-2EE2-4CE1-A0DB-45D6A5DE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34B7-55EF-4223-AFC6-93BE80BCF7EA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0AAF1E-A300-4385-A370-C758627F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BE7234-91FD-4B12-98FB-ACF5DBA65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DBF-3D54-4684-B6D2-A6EF53448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7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23663C-FD25-4F59-9CEB-5B4F9CAFD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F2F5E7-10FA-4875-B4A9-DD4D446E4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04BA78-C646-45B6-8D61-E1001EA5E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67229-520A-42B1-8BD9-07A0DA13C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34B7-55EF-4223-AFC6-93BE80BCF7EA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FB70A0-3282-4824-91E7-1AB75DA5F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A8F07E-4803-4FA7-80E1-8F512C04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DBF-3D54-4684-B6D2-A6EF53448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12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195B9D-24D1-4433-B99C-C97E5E099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8C09B8-5D8C-4397-8C6E-D455F1D2B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534483-80E8-4D9B-AA1E-0B408E1EA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D4B5E2-A6D0-452D-9E64-337963EEA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8742F39-1BD9-440A-AB9F-0EFCE64E1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F729A0-3F67-4CA0-A185-FFA920C66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34B7-55EF-4223-AFC6-93BE80BCF7EA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05DE0FE-B56D-4870-9BB5-C76B3BA20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2EFAFF-8E3D-4586-BFA7-F4DFE9B2E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DBF-3D54-4684-B6D2-A6EF53448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74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B51C1-5F87-4EB2-A07B-5E0799F52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2FF607C-88FF-4A23-8A54-1DB2E705C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34B7-55EF-4223-AFC6-93BE80BCF7EA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A427B1-17F4-4B66-879B-FF059318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997A49-AB50-493B-949B-BE949E4E4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DBF-3D54-4684-B6D2-A6EF53448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33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D4FC7B-9305-4D42-BBDA-CFFD7180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34B7-55EF-4223-AFC6-93BE80BCF7EA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25D085D-6F62-42E2-B6F2-81D5C2623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E670EA-70DE-42C5-B240-24FF7F83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DBF-3D54-4684-B6D2-A6EF53448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52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B1B88-B548-4C64-A9F1-7D75D2D1E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F04E55-7B5C-4F83-9F0E-830A25FCD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E2A44E-2A64-4BC2-8780-9CA3854DD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191298-C03C-483C-847F-EDB756084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34B7-55EF-4223-AFC6-93BE80BCF7EA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C99725-8DE5-4197-B0A3-FD7D5EBC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8CE3EA-FF81-4746-8D31-CD5C01EC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DBF-3D54-4684-B6D2-A6EF53448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79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449F4-DA76-4317-A53A-7563DC1C7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7F03954-16E8-4C12-B529-1ADFA4C64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896217-40EA-4B40-8A00-9AB24F788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BE13F2-3131-4433-9B21-B1761983D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34B7-55EF-4223-AFC6-93BE80BCF7EA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1D5CBC-FD03-4FA1-9A74-1A222CF54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253F1B-D47D-417E-BF73-2D3630AA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DDBF-3D54-4684-B6D2-A6EF53448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34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CF908D-5D8A-4369-BB23-D2211430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48FDE1-3C18-4D28-A74C-1FAD91C40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E96CA0-0425-4F31-8B6B-9F000BBBE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134B7-55EF-4223-AFC6-93BE80BCF7EA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F6C9AF-AC29-496F-BB82-B849674B8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35AFA9-6D77-49C1-9CEA-E5E91B3D0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FDDBF-3D54-4684-B6D2-A6EF53448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5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F0AD2-740B-4AC2-A17C-57C6436A2F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Решение практико-ориентированных задач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4C2E03-E97F-462C-BA7F-49C8930A5F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Задачи про печи</a:t>
            </a:r>
          </a:p>
        </p:txBody>
      </p:sp>
    </p:spTree>
    <p:extLst>
      <p:ext uri="{BB962C8B-B14F-4D97-AF65-F5344CB8AC3E}">
        <p14:creationId xmlns:p14="http://schemas.microsoft.com/office/powerpoint/2010/main" val="212535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3" name="Picture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82880" y="182880"/>
            <a:ext cx="5870880" cy="6021720"/>
          </a:xfrm>
          <a:prstGeom prst="rect">
            <a:avLst/>
          </a:prstGeom>
          <a:ln w="9360">
            <a:noFill/>
          </a:ln>
        </p:spPr>
      </p:pic>
      <p:pic>
        <p:nvPicPr>
          <p:cNvPr id="184" name="Picture 3"/>
          <p:cNvPicPr/>
          <p:nvPr/>
        </p:nvPicPr>
        <p:blipFill>
          <a:blip r:embed="rId3"/>
          <a:stretch/>
        </p:blipFill>
        <p:spPr>
          <a:xfrm>
            <a:off x="6003360" y="189720"/>
            <a:ext cx="5976360" cy="39376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6" name="Picture 2"/>
          <p:cNvPicPr/>
          <p:nvPr/>
        </p:nvPicPr>
        <p:blipFill>
          <a:blip r:embed="rId2"/>
          <a:stretch/>
        </p:blipFill>
        <p:spPr>
          <a:xfrm>
            <a:off x="190440" y="189360"/>
            <a:ext cx="8810640" cy="5111640"/>
          </a:xfrm>
          <a:prstGeom prst="rect">
            <a:avLst/>
          </a:prstGeom>
          <a:ln>
            <a:noFill/>
          </a:ln>
        </p:spPr>
      </p:pic>
      <p:sp>
        <p:nvSpPr>
          <p:cNvPr id="187" name="TextShape 2"/>
          <p:cNvSpPr txBox="1"/>
          <p:nvPr/>
        </p:nvSpPr>
        <p:spPr>
          <a:xfrm>
            <a:off x="1386360" y="4753440"/>
            <a:ext cx="1078544" cy="46021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r>
              <a:rPr lang="ru-RU" sz="24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14,7</a:t>
            </a:r>
            <a:endParaRPr lang="ru-RU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860760" y="5625000"/>
            <a:ext cx="6840720" cy="398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342720" indent="-342720">
              <a:lnSpc>
                <a:spcPct val="100000"/>
              </a:lnSpc>
              <a:buClr>
                <a:srgbClr val="C00000"/>
              </a:buClr>
              <a:buFont typeface="Arial"/>
              <a:buAutoNum type="arabicParenR"/>
            </a:pP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3,5 х 2 х 2,1 = 14,7(м</a:t>
            </a:r>
            <a:r>
              <a:rPr lang="en-US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ᶟ</a:t>
            </a: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) – объем парного отделения</a:t>
            </a:r>
            <a:endParaRPr lang="ru-RU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0" name="Picture 2"/>
          <p:cNvPicPr/>
          <p:nvPr/>
        </p:nvPicPr>
        <p:blipFill>
          <a:blip r:embed="rId2"/>
          <a:stretch/>
        </p:blipFill>
        <p:spPr>
          <a:xfrm>
            <a:off x="288000" y="288000"/>
            <a:ext cx="9108720" cy="3757680"/>
          </a:xfrm>
          <a:prstGeom prst="rect">
            <a:avLst/>
          </a:prstGeom>
          <a:ln>
            <a:noFill/>
          </a:ln>
        </p:spPr>
      </p:pic>
      <p:sp>
        <p:nvSpPr>
          <p:cNvPr id="191" name="CustomShape 2"/>
          <p:cNvSpPr/>
          <p:nvPr/>
        </p:nvSpPr>
        <p:spPr>
          <a:xfrm>
            <a:off x="1620360" y="2016000"/>
            <a:ext cx="1655640" cy="459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6400</a:t>
            </a:r>
            <a:endParaRPr lang="ru-RU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1614600" y="868680"/>
            <a:ext cx="1655640" cy="459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3000</a:t>
            </a:r>
            <a:endParaRPr lang="ru-RU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" name="CustomShape 4"/>
          <p:cNvSpPr/>
          <p:nvPr/>
        </p:nvSpPr>
        <p:spPr>
          <a:xfrm>
            <a:off x="1542600" y="3388680"/>
            <a:ext cx="1655640" cy="459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20310</a:t>
            </a:r>
            <a:endParaRPr lang="ru-RU" sz="2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CustomShape 5"/>
          <p:cNvSpPr/>
          <p:nvPr/>
        </p:nvSpPr>
        <p:spPr>
          <a:xfrm>
            <a:off x="860040" y="3978720"/>
            <a:ext cx="7200720" cy="70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342720" indent="-342720">
              <a:lnSpc>
                <a:spcPct val="100000"/>
              </a:lnSpc>
              <a:buClr>
                <a:srgbClr val="C00000"/>
              </a:buClr>
              <a:buFont typeface="Arial"/>
              <a:buAutoNum type="arabicParenR"/>
            </a:pP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14,7 </a:t>
            </a:r>
            <a:r>
              <a:rPr lang="en-US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&gt;</a:t>
            </a: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12 – Килиманджаро не подойдет </a:t>
            </a:r>
            <a:endParaRPr lang="ru-RU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100000"/>
              </a:lnSpc>
              <a:buClr>
                <a:srgbClr val="C00000"/>
              </a:buClr>
              <a:buFont typeface="Arial"/>
              <a:buAutoNum type="arabicParenR"/>
            </a:pP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(16000+8000) - 21000 = 3000(р) дровяная дешевле</a:t>
            </a:r>
            <a:endParaRPr lang="ru-RU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CustomShape 6"/>
          <p:cNvSpPr/>
          <p:nvPr/>
        </p:nvSpPr>
        <p:spPr>
          <a:xfrm>
            <a:off x="853560" y="4898880"/>
            <a:ext cx="7812000" cy="398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342720" indent="-342720">
              <a:lnSpc>
                <a:spcPct val="100000"/>
              </a:lnSpc>
              <a:buClr>
                <a:srgbClr val="C00000"/>
              </a:buClr>
              <a:buFont typeface="Arial"/>
              <a:buAutoNum type="arabicParenR"/>
            </a:pP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2400х4 - 2х1600 = 6400(р) - дровяная дешевле</a:t>
            </a:r>
            <a:endParaRPr lang="ru-RU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CustomShape 7"/>
          <p:cNvSpPr/>
          <p:nvPr/>
        </p:nvSpPr>
        <p:spPr>
          <a:xfrm>
            <a:off x="855360" y="5581080"/>
            <a:ext cx="7632720" cy="1008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342720" indent="-342720">
              <a:lnSpc>
                <a:spcPct val="100000"/>
              </a:lnSpc>
              <a:buClr>
                <a:srgbClr val="C00000"/>
              </a:buClr>
              <a:buFont typeface="Arial"/>
              <a:buAutoNum type="arabicParenR"/>
            </a:pP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21000х0.05 = 1050(р) скидка на печь</a:t>
            </a:r>
            <a:endParaRPr lang="ru-RU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100000"/>
              </a:lnSpc>
              <a:buClr>
                <a:srgbClr val="C00000"/>
              </a:buClr>
              <a:buFont typeface="Arial"/>
              <a:buAutoNum type="arabicParenR"/>
            </a:pP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600 х 0,4 = 240 (р) скидка на доставку</a:t>
            </a:r>
            <a:endParaRPr lang="ru-RU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720" indent="-342720">
              <a:lnSpc>
                <a:spcPct val="100000"/>
              </a:lnSpc>
              <a:buClr>
                <a:srgbClr val="C00000"/>
              </a:buClr>
              <a:buFont typeface="Arial"/>
              <a:buAutoNum type="arabicParenR"/>
            </a:pP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21000 + 600 – (1050+240) = 20310(р) обойдется покупка</a:t>
            </a:r>
            <a:endParaRPr lang="ru-RU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TextShape 8"/>
          <p:cNvSpPr txBox="1"/>
          <p:nvPr/>
        </p:nvSpPr>
        <p:spPr>
          <a:xfrm>
            <a:off x="144000" y="4104000"/>
            <a:ext cx="694080" cy="343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>
                <a:latin typeface="Times New Roman"/>
              </a:rPr>
              <a:t>№ 2</a:t>
            </a:r>
          </a:p>
        </p:txBody>
      </p:sp>
      <p:sp>
        <p:nvSpPr>
          <p:cNvPr id="198" name="TextShape 9"/>
          <p:cNvSpPr txBox="1"/>
          <p:nvPr/>
        </p:nvSpPr>
        <p:spPr>
          <a:xfrm>
            <a:off x="144000" y="4104000"/>
            <a:ext cx="694080" cy="343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>
                <a:latin typeface="Times New Roman"/>
              </a:rPr>
              <a:t>№ 2</a:t>
            </a:r>
          </a:p>
        </p:txBody>
      </p:sp>
      <p:sp>
        <p:nvSpPr>
          <p:cNvPr id="199" name="TextShape 10"/>
          <p:cNvSpPr txBox="1"/>
          <p:nvPr/>
        </p:nvSpPr>
        <p:spPr>
          <a:xfrm>
            <a:off x="144000" y="4968000"/>
            <a:ext cx="694080" cy="343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>
                <a:latin typeface="Times New Roman"/>
              </a:rPr>
              <a:t>№ 3</a:t>
            </a:r>
          </a:p>
        </p:txBody>
      </p:sp>
      <p:sp>
        <p:nvSpPr>
          <p:cNvPr id="200" name="TextShape 11"/>
          <p:cNvSpPr txBox="1"/>
          <p:nvPr/>
        </p:nvSpPr>
        <p:spPr>
          <a:xfrm>
            <a:off x="144000" y="5704560"/>
            <a:ext cx="694080" cy="343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ru-RU" sz="1800" b="0" strike="noStrike" spc="-1">
                <a:latin typeface="Times New Roman"/>
              </a:rPr>
              <a:t>№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02" name="Picture 2"/>
          <p:cNvPicPr/>
          <p:nvPr/>
        </p:nvPicPr>
        <p:blipFill>
          <a:blip r:embed="rId2"/>
          <a:stretch/>
        </p:blipFill>
        <p:spPr>
          <a:xfrm>
            <a:off x="324360" y="260280"/>
            <a:ext cx="8521560" cy="5329440"/>
          </a:xfrm>
          <a:prstGeom prst="rect">
            <a:avLst/>
          </a:prstGeom>
          <a:ln>
            <a:noFill/>
          </a:ln>
        </p:spPr>
      </p:pic>
      <p:sp>
        <p:nvSpPr>
          <p:cNvPr id="203" name="Line 2"/>
          <p:cNvSpPr/>
          <p:nvPr/>
        </p:nvSpPr>
        <p:spPr>
          <a:xfrm flipV="1">
            <a:off x="6016320" y="2215080"/>
            <a:ext cx="720720" cy="100800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Line 3"/>
          <p:cNvSpPr/>
          <p:nvPr/>
        </p:nvSpPr>
        <p:spPr>
          <a:xfrm flipV="1">
            <a:off x="6016320" y="1926360"/>
            <a:ext cx="0" cy="129672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Line 4"/>
          <p:cNvSpPr/>
          <p:nvPr/>
        </p:nvSpPr>
        <p:spPr>
          <a:xfrm>
            <a:off x="5223960" y="2215080"/>
            <a:ext cx="1513080" cy="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CustomShape 5"/>
          <p:cNvSpPr/>
          <p:nvPr/>
        </p:nvSpPr>
        <p:spPr>
          <a:xfrm>
            <a:off x="6089040" y="2215080"/>
            <a:ext cx="57492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FF0000"/>
                </a:solidFill>
                <a:latin typeface="Arial"/>
                <a:ea typeface="Arial"/>
              </a:rPr>
              <a:t>20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207" name="CustomShape 6"/>
          <p:cNvSpPr/>
          <p:nvPr/>
        </p:nvSpPr>
        <p:spPr>
          <a:xfrm>
            <a:off x="5598720" y="1856520"/>
            <a:ext cx="45396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FF0000"/>
                </a:solidFill>
                <a:latin typeface="Arial"/>
                <a:ea typeface="Arial"/>
              </a:rPr>
              <a:t>14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208" name="CustomShape 7"/>
          <p:cNvSpPr/>
          <p:nvPr/>
        </p:nvSpPr>
        <p:spPr>
          <a:xfrm>
            <a:off x="6339960" y="2585160"/>
            <a:ext cx="43200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Arial"/>
                <a:ea typeface="Arial"/>
              </a:rPr>
              <a:t>R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209" name="CustomShape 8"/>
          <p:cNvSpPr/>
          <p:nvPr/>
        </p:nvSpPr>
        <p:spPr>
          <a:xfrm rot="16200000">
            <a:off x="5435280" y="2473560"/>
            <a:ext cx="86364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Arial"/>
                <a:ea typeface="Arial"/>
              </a:rPr>
              <a:t>R-14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210" name="CustomShape 9"/>
          <p:cNvSpPr/>
          <p:nvPr/>
        </p:nvSpPr>
        <p:spPr>
          <a:xfrm>
            <a:off x="5868720" y="3223080"/>
            <a:ext cx="45072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B050"/>
                </a:solidFill>
                <a:latin typeface="Arial"/>
                <a:ea typeface="Arial"/>
              </a:rPr>
              <a:t>O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211" name="CustomShape 10"/>
          <p:cNvSpPr/>
          <p:nvPr/>
        </p:nvSpPr>
        <p:spPr>
          <a:xfrm>
            <a:off x="5978160" y="1907280"/>
            <a:ext cx="25092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B050"/>
                </a:solidFill>
                <a:latin typeface="Arial"/>
                <a:ea typeface="Arial"/>
              </a:rPr>
              <a:t>B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212" name="CustomShape 11"/>
          <p:cNvSpPr/>
          <p:nvPr/>
        </p:nvSpPr>
        <p:spPr>
          <a:xfrm>
            <a:off x="6771960" y="2040480"/>
            <a:ext cx="32544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B050"/>
                </a:solidFill>
                <a:latin typeface="Arial"/>
                <a:ea typeface="Arial"/>
              </a:rPr>
              <a:t>C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213" name="CustomShape 12"/>
          <p:cNvSpPr/>
          <p:nvPr/>
        </p:nvSpPr>
        <p:spPr>
          <a:xfrm>
            <a:off x="5890680" y="1592640"/>
            <a:ext cx="25236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B050"/>
                </a:solidFill>
                <a:latin typeface="Arial"/>
                <a:ea typeface="Arial"/>
              </a:rPr>
              <a:t>К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214" name="CustomShape 13"/>
          <p:cNvSpPr/>
          <p:nvPr/>
        </p:nvSpPr>
        <p:spPr>
          <a:xfrm>
            <a:off x="5007960" y="1969200"/>
            <a:ext cx="21600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B050"/>
                </a:solidFill>
                <a:latin typeface="Arial"/>
                <a:ea typeface="Arial"/>
              </a:rPr>
              <a:t>А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215" name="CustomShape 14"/>
          <p:cNvSpPr/>
          <p:nvPr/>
        </p:nvSpPr>
        <p:spPr>
          <a:xfrm>
            <a:off x="8845920" y="772920"/>
            <a:ext cx="3250080" cy="348005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Проведем хорду АС, и радиус ОК ┴ АС;  радиус ОС.  Рассмотрим прямоугольный треугольник ОВС. </a:t>
            </a:r>
            <a:endParaRPr lang="en-US" sz="2000" b="1" strike="noStrike" spc="-1" dirty="0">
              <a:solidFill>
                <a:srgbClr val="C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ВС = 40:2=20; </a:t>
            </a:r>
            <a:endParaRPr lang="en-US" sz="2000" b="1" strike="noStrike" spc="-1" dirty="0">
              <a:solidFill>
                <a:srgbClr val="C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ВК=64-50 = 14, </a:t>
            </a:r>
            <a:endParaRPr lang="en-US" sz="2000" b="1" strike="noStrike" spc="-1" dirty="0">
              <a:solidFill>
                <a:srgbClr val="C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значит ОВ = </a:t>
            </a:r>
            <a:r>
              <a:rPr lang="en-US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R</a:t>
            </a: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-14. </a:t>
            </a:r>
            <a:endParaRPr lang="ru-RU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R</a:t>
            </a: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²=20²+(</a:t>
            </a:r>
            <a:r>
              <a:rPr lang="en-US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R </a:t>
            </a: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-14)²</a:t>
            </a:r>
            <a:r>
              <a:rPr lang="en-US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=</a:t>
            </a:r>
            <a:r>
              <a:rPr lang="en-US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2000" b="1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=</a:t>
            </a: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400+</a:t>
            </a:r>
            <a:r>
              <a:rPr lang="en-US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R</a:t>
            </a: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²-28</a:t>
            </a:r>
            <a:r>
              <a:rPr lang="en-US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R</a:t>
            </a: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+196</a:t>
            </a:r>
            <a:endParaRPr lang="ru-RU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R=596</a:t>
            </a: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:28=21,28см≈21,</a:t>
            </a:r>
            <a:r>
              <a:rPr lang="en-US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3</a:t>
            </a:r>
            <a:r>
              <a:rPr lang="ru-RU" sz="2000" b="1" strike="noStrike" spc="-1" dirty="0">
                <a:solidFill>
                  <a:srgbClr val="C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см</a:t>
            </a:r>
            <a:endParaRPr lang="ru-RU" sz="20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03740-88A7-4911-BF1F-7D61B5F6F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2 способ решения задачи №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8E67A61-CF70-4CC6-BD88-5EA107616C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:r>
                  <a:rPr lang="ru-RU" dirty="0"/>
                  <a:t>Задачу можно решить используя формулу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𝐑</m:t>
                    </m:r>
                    <m:r>
                      <a:rPr lang="en-US" sz="36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36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1" i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𝐋</m:t>
                                </m:r>
                              </m:num>
                              <m:den>
                                <m:r>
                                  <a:rPr lang="en-US" sz="3600" b="1" i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en-US" sz="3600" b="1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1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  <m:sup>
                            <m:r>
                              <a:rPr lang="en-US" sz="3600" b="1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6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𝟐𝐇</m:t>
                        </m:r>
                      </m:den>
                    </m:f>
                  </m:oMath>
                </a14:m>
                <a:endParaRPr lang="en-US" sz="3600" b="1" dirty="0"/>
              </a:p>
              <a:p>
                <a:r>
                  <a:rPr lang="en-US" sz="3600" b="1" dirty="0"/>
                  <a:t>L=40 </a:t>
                </a:r>
                <a:r>
                  <a:rPr lang="ru-RU" sz="3600" b="1" dirty="0"/>
                  <a:t>см, </a:t>
                </a:r>
                <a:r>
                  <a:rPr lang="en-US" sz="3600" b="1" dirty="0"/>
                  <a:t>H=64-50=14 </a:t>
                </a:r>
                <a:r>
                  <a:rPr lang="ru-RU" sz="3600" b="1" dirty="0"/>
                  <a:t>см</a:t>
                </a:r>
                <a:endParaRPr lang="en-US" sz="3600" b="1" dirty="0"/>
              </a:p>
              <a:p>
                <a:r>
                  <a:rPr lang="en-US" sz="3600" b="1" dirty="0"/>
                  <a:t>                 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𝟐𝟎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𝟏𝟒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36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𝟒𝟎𝟎</m:t>
                        </m:r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𝟏𝟗𝟔</m:t>
                        </m:r>
                      </m:num>
                      <m:den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en-US" sz="36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𝟓𝟗𝟔</m:t>
                        </m:r>
                      </m:num>
                      <m:den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en-US" sz="3600" b="1" dirty="0"/>
                  <a:t>=21,28 </a:t>
                </a:r>
                <a:r>
                  <a:rPr lang="ru-RU" sz="3600" b="1" dirty="0"/>
                  <a:t>см</a:t>
                </a:r>
                <a14:m>
                  <m:oMath xmlns:m="http://schemas.openxmlformats.org/officeDocument/2006/math">
                    <m:r>
                      <a:rPr lang="ru-R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𝟐𝟏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см</m:t>
                    </m:r>
                  </m:oMath>
                </a14:m>
                <a:endParaRPr lang="ru-RU" sz="3600" b="1" dirty="0"/>
              </a:p>
              <a:p>
                <a:endParaRPr lang="en-US" sz="3600" b="1" dirty="0"/>
              </a:p>
              <a:p>
                <a:endParaRPr lang="ru-RU" sz="3600" b="1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8E67A61-CF70-4CC6-BD88-5EA107616C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1178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1550C205-4286-4190-B29F-F224BACC8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Попробуйте решить самостоятельно</a:t>
            </a:r>
          </a:p>
        </p:txBody>
      </p:sp>
    </p:spTree>
    <p:extLst>
      <p:ext uri="{BB962C8B-B14F-4D97-AF65-F5344CB8AC3E}">
        <p14:creationId xmlns:p14="http://schemas.microsoft.com/office/powerpoint/2010/main" val="3642083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3" name="Picture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82880" y="182880"/>
            <a:ext cx="5870880" cy="6021720"/>
          </a:xfrm>
          <a:prstGeom prst="rect">
            <a:avLst/>
          </a:prstGeom>
          <a:ln w="9360">
            <a:noFill/>
          </a:ln>
        </p:spPr>
      </p:pic>
      <p:pic>
        <p:nvPicPr>
          <p:cNvPr id="184" name="Picture 3"/>
          <p:cNvPicPr/>
          <p:nvPr/>
        </p:nvPicPr>
        <p:blipFill>
          <a:blip r:embed="rId3"/>
          <a:stretch/>
        </p:blipFill>
        <p:spPr>
          <a:xfrm>
            <a:off x="6003360" y="189720"/>
            <a:ext cx="5976360" cy="39376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205</Words>
  <Application>Microsoft Office PowerPoint</Application>
  <PresentationFormat>Широкоэкранный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Тема Office</vt:lpstr>
      <vt:lpstr>Решение практико-ориентированных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2 способ решения задачи № 5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практико-ориентированных задач</dc:title>
  <dc:creator>HOME</dc:creator>
  <cp:lastModifiedBy>Александр Лобанев</cp:lastModifiedBy>
  <cp:revision>4</cp:revision>
  <dcterms:created xsi:type="dcterms:W3CDTF">2021-02-10T14:31:01Z</dcterms:created>
  <dcterms:modified xsi:type="dcterms:W3CDTF">2021-02-12T12:15:09Z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233742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