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4CAEB-939D-482B-844E-AE00186FB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DC7ECD-EBD6-40D9-BD21-4752061EC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4EADAE-04E2-4AF1-99DB-12E70239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96ED1-A145-4CDE-A3E0-C1F1B97E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60898-37FC-4644-B269-4229B0C0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5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99EF2-FC08-4A5B-A501-A895A78F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148386-71C1-4C02-9146-3A0239338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B91E7-66DA-43BE-B310-22156243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147ED3-90AF-4B89-B05F-215DD303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89B3CD-3782-43C8-ABB5-ED233745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3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618561-4DDC-4133-939C-064117819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691F10-0EDD-4BC0-8037-39766DD9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432A7C-49B7-4E30-B237-DD7C6B05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84F41B-E6D0-471D-A967-86385E77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AB9C76-3366-48EB-8669-902CACC7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3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634E2-E778-444A-BF87-8924DA65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72845-09B2-42C7-A18B-1C39957C3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4FFD81-0A3A-4E92-82C1-132E33F4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BF651-E478-4D62-9785-C97A238E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233DB0-1127-4897-9400-1A8EE177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B0B53-0726-4704-945F-6A5A343B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11B46F-BC40-4E4A-8AD6-FFDCF560B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10E3E6-BBE1-4E14-A9C7-F9953978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2CCFC-5F8A-4322-B9BB-5FEF222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425A72-5CD9-4B79-BDDD-A2B3CA4E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8AD20-6464-4345-9D1E-89932AD3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DF5D2-9233-418B-9901-6B19EB777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AE8002-0B74-4DEE-A443-72813DE95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889D56-ECED-4F0C-8BAC-698B8609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24E437-3E20-4793-A885-0D6D2C63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19A6A4-74C1-459B-B72E-A5DC8DD7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0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F2B23-253C-425A-8FE0-082E8C00C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1D08DF-D83A-4769-B430-578922C4A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885B77-AE31-4760-B717-54981E9A7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1CF883-298C-4E65-8E61-A40DA5424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97E99A-C5BB-45FA-BABB-111AB6A23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1BDB2D-F8B0-42B6-8F9D-76E248E1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663839-CE0E-4168-9292-1A94D5E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98A8EE-4F24-4C8A-BE10-191DC5A2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8DA85-B08C-4642-BAB5-D0B242E5F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94FDC6-8940-4B18-8605-65CDBCFB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4BA4D3-87B5-4DA6-AE80-D892C94F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044A88-A966-49A0-ABAD-2F8D38D7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1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F1374A-CC66-4AF0-B524-1A0B697D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FA827B-EF68-4066-A481-98562F09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A80149-54C1-4390-A006-BDF8EFBE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8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CF711-01AC-4150-8CED-1415205B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E196F-1A13-4A13-8CCB-FFA6E3DA5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FD896B-CDCF-4E56-9F52-8DAA7D1D0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868A37-7A19-4D03-AAF1-CB50EED5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D4D01B-5F79-42C2-B98A-F0752808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45559F-A106-43A1-A419-BC5055C8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21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E4EA8-860C-44C8-AB35-63DE87E6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AB0803-FA07-4AA3-B3D7-25063ED63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17307C-8DCE-4A9F-916C-1168EE007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DBA784-AEEE-46CD-AA64-F085B394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0A4CDE-4BE5-4483-B301-27C86C0A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E8AB11-C60F-47C1-83F7-B0954692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31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E58B9-B2FE-4F05-BC49-E27D0B0B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B92E91-C9A2-4CA8-BF62-305970BE2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E9888-F4E0-4282-B121-14793AA24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E73B-9D9C-40D9-B335-FA1E0A0D10F7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149252-69AD-420F-AF4F-98A0DD48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C9E3B-9E73-48BB-AFDB-1223486A6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39C9-56F3-4199-9906-BBC1225A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о земледелии в горных районах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Решение практико-ориентированных задач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1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253B2F-1B06-4DFE-8C7F-E3AC66307A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42535" y="436098"/>
            <a:ext cx="10424160" cy="607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5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F308A7D-7374-4CCA-8F72-E949B9FA39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8641" y="309489"/>
            <a:ext cx="10874326" cy="61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3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6EEFD0A-AF7A-4A53-831E-3D6C1C6045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0671" y="126609"/>
            <a:ext cx="10199077" cy="65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7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xn--80aaasqmjacq0cd6n.xn--p1ai/public/1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3" y="4786323"/>
            <a:ext cx="2500298" cy="175735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09720" y="214291"/>
            <a:ext cx="8501122" cy="3429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горных районах, особенно в южных широтах с влажным климатом, земледельцы на склонах гор устраивают террасы.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Земледельческие террасы - это горизонтальные площадки, напоминающие ступени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Во время дождя вода стекает с верхних террас вниз по специальным каналам. Поэтому почва на террасах не размывается и урожай не страдает. Медленный сток воды с вершины склона вниз с террасы на террасу позволяет выращивать даже влаголюбивые культуры. В Юго-Восточной Азии террасное земледелие широко применяется для производства риса, а в Средиземноморье - для выращивания винограда и оливковых деревьев. Возделывание культур на террасах повышает урожайность, но требует тяжелого ручного труда.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81752" y="3500439"/>
            <a:ext cx="4500562" cy="314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Земледелец владеет несколькими участками, один из которых расположен на склоне холма.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Ширина участка 50 м, а верхняя точка находится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на высоте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16 м от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подножия.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596" y="3786190"/>
            <a:ext cx="4214842" cy="28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2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24166" y="5929330"/>
            <a:ext cx="2500330" cy="642966"/>
          </a:xfrm>
        </p:spPr>
        <p:txBody>
          <a:bodyPr/>
          <a:lstStyle/>
          <a:p>
            <a:pPr lvl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3250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38314" y="1"/>
            <a:ext cx="8715375" cy="12858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Земледелец на расчищенном склоне холма выращивает мускатный орех.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Какова площадь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отведенная под посевы?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дайте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 квадратных метрах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09984" y="1285861"/>
            <a:ext cx="65722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теореме Пифагора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= √16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4225 = 65м</a:t>
            </a:r>
          </a:p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S= a ∙ b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площадь прямоугольника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террасы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50 · 65 = 3250 м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2166910" y="2000240"/>
            <a:ext cx="1485904" cy="177165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endCxn id="9" idx="4"/>
          </p:cNvCxnSpPr>
          <p:nvPr/>
        </p:nvCxnSpPr>
        <p:spPr>
          <a:xfrm rot="16200000" flipH="1">
            <a:off x="2024034" y="2143116"/>
            <a:ext cx="1771656" cy="14859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738283" y="2643183"/>
            <a:ext cx="10086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а=</a:t>
            </a:r>
            <a:r>
              <a:rPr lang="ru-RU" sz="32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166910" y="3857629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b=</a:t>
            </a:r>
            <a:r>
              <a:rPr lang="ru-RU" sz="3200" b="1" dirty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881290" y="2285993"/>
            <a:ext cx="356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524364" y="207167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167438" y="207167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http://xn--80aaasqmjacq0cd6n.xn--p1ai/public/1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6" y="3500439"/>
            <a:ext cx="3857652" cy="2711389"/>
          </a:xfrm>
          <a:prstGeom prst="rect">
            <a:avLst/>
          </a:prstGeom>
          <a:noFill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3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9" grpId="0" animBg="1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214292"/>
            <a:ext cx="8401080" cy="27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Земледелец решил устроить террасы на своем участке (см. рисунок ниже), чтобы выращивать рис, пшено и кукурузу. Строительство террас возможно, если угол склона (уклон) не больше 50% (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тангенс угла склона </a:t>
            </a:r>
            <a:r>
              <a:rPr lang="ru-RU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умноженный на 100%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). Удовлетворяет ли склон холма этим требованиям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Сколько процентов составляет уклон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Ответ округлите до десятых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xn--80aaasqmjacq0cd6n.xn--p1ai/public/1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3357563"/>
            <a:ext cx="4248150" cy="1724025"/>
          </a:xfrm>
          <a:prstGeom prst="rect">
            <a:avLst/>
          </a:prstGeom>
          <a:noFill/>
        </p:spPr>
      </p:pic>
      <p:graphicFrame>
        <p:nvGraphicFramePr>
          <p:cNvPr id="2662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05326" y="2786058"/>
          <a:ext cx="61626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3670200" imgH="698400" progId="Equation.3">
                  <p:embed/>
                </p:oleObj>
              </mc:Choice>
              <mc:Fallback>
                <p:oleObj name="Формула" r:id="rId3" imgW="3670200" imgH="698400" progId="Equation.3">
                  <p:embed/>
                  <p:pic>
                    <p:nvPicPr>
                      <p:cNvPr id="2662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6" y="2786058"/>
                        <a:ext cx="6162675" cy="11731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3"/>
          <p:cNvGraphicFramePr>
            <a:graphicFrameLocks noChangeAspect="1"/>
          </p:cNvGraphicFramePr>
          <p:nvPr/>
        </p:nvGraphicFramePr>
        <p:xfrm>
          <a:off x="6381752" y="4000504"/>
          <a:ext cx="1500198" cy="93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634680" imgH="393480" progId="Equation.3">
                  <p:embed/>
                </p:oleObj>
              </mc:Choice>
              <mc:Fallback>
                <p:oleObj name="Формула" r:id="rId5" imgW="634680" imgH="393480" progId="Equation.3">
                  <p:embed/>
                  <p:pic>
                    <p:nvPicPr>
                      <p:cNvPr id="2663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2" y="4000504"/>
                        <a:ext cx="1500198" cy="93092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2095473" y="5000636"/>
          <a:ext cx="52498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2222280" imgH="469800" progId="Equation.3">
                  <p:embed/>
                </p:oleObj>
              </mc:Choice>
              <mc:Fallback>
                <p:oleObj name="Формула" r:id="rId7" imgW="2222280" imgH="469800" progId="Equation.3">
                  <p:embed/>
                  <p:pic>
                    <p:nvPicPr>
                      <p:cNvPr id="266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473" y="5000636"/>
                        <a:ext cx="5249863" cy="1111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>
          <a:xfrm>
            <a:off x="4667240" y="2786059"/>
            <a:ext cx="1928826" cy="500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3"/>
          <p:cNvSpPr txBox="1">
            <a:spLocks/>
          </p:cNvSpPr>
          <p:nvPr/>
        </p:nvSpPr>
        <p:spPr>
          <a:xfrm>
            <a:off x="7667636" y="6000768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25,4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4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xn--80aaasqmjacq0cd6n.xn--p1ai/public/1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85926"/>
            <a:ext cx="4048680" cy="16430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38282" y="214290"/>
            <a:ext cx="8501122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На сколько процентов сократилась посевная площадь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после того, как земледелец устроил террасы? </a:t>
            </a:r>
            <a:r>
              <a:rPr lang="ru-RU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Ответ округлите до десятых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24000" y="844062"/>
            <a:ext cx="9144000" cy="60139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solidFill>
                  <a:srgbClr val="FF0000"/>
                </a:solidFill>
              </a:rPr>
              <a:t>                                                    </a:t>
            </a:r>
          </a:p>
          <a:p>
            <a:pPr>
              <a:buNone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площадь всех шести террас :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63*50= 3 150 м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посевная площадь склона                             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изначально была : 3 250 м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, 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стала : 3 150 м</a:t>
            </a:r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xn--80aaasqmjacq0cd6n.xn--p1ai/public/1077.jpg"/>
          <p:cNvPicPr>
            <a:picLocks noChangeAspect="1" noChangeArrowheads="1"/>
          </p:cNvPicPr>
          <p:nvPr/>
        </p:nvPicPr>
        <p:blipFill>
          <a:blip r:embed="rId3"/>
          <a:srcRect r="43820" b="59951"/>
          <a:stretch>
            <a:fillRect/>
          </a:stretch>
        </p:blipFill>
        <p:spPr bwMode="auto">
          <a:xfrm>
            <a:off x="1524000" y="4372053"/>
            <a:ext cx="2214578" cy="1218018"/>
          </a:xfrm>
          <a:prstGeom prst="rect">
            <a:avLst/>
          </a:prstGeom>
          <a:noFill/>
        </p:spPr>
      </p:pic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755120"/>
              </p:ext>
            </p:extLst>
          </p:nvPr>
        </p:nvGraphicFramePr>
        <p:xfrm>
          <a:off x="1818871" y="5613063"/>
          <a:ext cx="56070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374560" imgH="431640" progId="Equation.3">
                  <p:embed/>
                </p:oleObj>
              </mc:Choice>
              <mc:Fallback>
                <p:oleObj name="Формула" r:id="rId4" imgW="2374560" imgH="431640" progId="Equation.3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871" y="5613063"/>
                        <a:ext cx="5607050" cy="1022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http://xn--80aaasqmjacq0cd6n.xn--p1ai/public/1077.jpg"/>
          <p:cNvPicPr>
            <a:picLocks noChangeAspect="1" noChangeArrowheads="1"/>
          </p:cNvPicPr>
          <p:nvPr/>
        </p:nvPicPr>
        <p:blipFill>
          <a:blip r:embed="rId3"/>
          <a:srcRect t="40049" r="49438" b="30825"/>
          <a:stretch>
            <a:fillRect/>
          </a:stretch>
        </p:blipFill>
        <p:spPr bwMode="auto">
          <a:xfrm>
            <a:off x="4193779" y="4431761"/>
            <a:ext cx="2143140" cy="952507"/>
          </a:xfrm>
          <a:prstGeom prst="rect">
            <a:avLst/>
          </a:prstGeom>
          <a:noFill/>
        </p:spPr>
      </p:pic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661510"/>
              </p:ext>
            </p:extLst>
          </p:nvPr>
        </p:nvGraphicFramePr>
        <p:xfrm>
          <a:off x="6792120" y="4689685"/>
          <a:ext cx="35369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815840" imgH="393480" progId="Equation.3">
                  <p:embed/>
                </p:oleObj>
              </mc:Choice>
              <mc:Fallback>
                <p:oleObj name="Формула" r:id="rId6" imgW="1815840" imgH="393480" progId="Equation.3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120" y="4689685"/>
                        <a:ext cx="3536950" cy="768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одержимое 3"/>
          <p:cNvSpPr txBox="1">
            <a:spLocks/>
          </p:cNvSpPr>
          <p:nvPr/>
        </p:nvSpPr>
        <p:spPr>
          <a:xfrm>
            <a:off x="7667636" y="6000768"/>
            <a:ext cx="2500330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 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3,1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tx1"/>
                </a:solidFill>
              </a:rPr>
              <a:pPr/>
              <a:t>5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09720" y="214291"/>
            <a:ext cx="8643998" cy="22860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Земледелец получает </a:t>
            </a:r>
            <a:r>
              <a:rPr lang="ru-RU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700 г бурого риса с одного квадратного метра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засеянной </a:t>
            </a:r>
            <a:r>
              <a:rPr lang="ru-RU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площади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При шлифовке из бурого риса получается </a:t>
            </a:r>
            <a:r>
              <a:rPr lang="ru-RU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белый рис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но при этом </a:t>
            </a:r>
            <a:r>
              <a:rPr lang="ru-RU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теряется 14% массы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Сколько килограммов белого риса получит земледелец со всего своего участка</a:t>
            </a:r>
            <a:r>
              <a:rPr lang="ru-RU" b="1" dirty="0"/>
              <a:t>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52596" y="2500306"/>
            <a:ext cx="8429684" cy="2214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м</a:t>
            </a:r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- 700 г бурого риса,      3 150 м</a:t>
            </a:r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- ? бурого риса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3 150 · 700 = 2 205 000 г = 2 205 кг бурого риса.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100 – 14 =86% массы риса останется при шлифовке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86% от 2 205 кг= 2 205 · 0,86 = 1 896,3 кг белого риса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24628" y="5000636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1 896,3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ru-RU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09720" y="214291"/>
            <a:ext cx="8572560" cy="18573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таблице дана урожайность культур, которые может засеять земледелец на своем террасированном участке. За год обычно собирают два урожая - летом и осенью. По данным таблицы посчитайте </a:t>
            </a:r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наибольшее число килограммов урожая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которое может собрать земледелец с участка </a:t>
            </a:r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один год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если он может засевать разные культуры.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18571" y="3429000"/>
            <a:ext cx="8401080" cy="25003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4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р+п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= 700+650=1350</a:t>
            </a:r>
          </a:p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к+р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=600+600=1200</a:t>
            </a:r>
          </a:p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к+п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=600+650=1250</a:t>
            </a:r>
            <a:endParaRPr lang="ru-RU" sz="26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Известно, что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посевная площадь была 3 150 м</a:t>
            </a:r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ru-RU" b="1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100" b="1" baseline="30000" dirty="0">
                <a:latin typeface="Times New Roman" pitchFamily="18" charset="0"/>
                <a:cs typeface="Times New Roman" pitchFamily="18" charset="0"/>
              </a:rPr>
              <a:t>1350*3150=4252500 г=4252,5 кг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21863"/>
              </p:ext>
            </p:extLst>
          </p:nvPr>
        </p:nvGraphicFramePr>
        <p:xfrm>
          <a:off x="1964945" y="1655529"/>
          <a:ext cx="8262109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161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Кукуруза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Пшено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9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1-й урожай (июнь)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700 г/м</a:t>
                      </a:r>
                      <a:r>
                        <a:rPr lang="ru-RU" sz="1800" b="0" i="0" kern="1200" baseline="300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600 г/м</a:t>
                      </a:r>
                      <a:r>
                        <a:rPr lang="ru-RU" sz="1800" b="0" i="0" kern="1200" baseline="300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Не выращивают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9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2-й урожай (сентябрь)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600 г/м</a:t>
                      </a:r>
                      <a:r>
                        <a:rPr lang="ru-RU" sz="1800" b="0" i="0" kern="1200" baseline="300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Не выращивают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650 г/м</a:t>
                      </a:r>
                      <a:r>
                        <a:rPr lang="ru-RU" sz="1800" b="0" i="0" kern="1200" baseline="30000" dirty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53256" y="5929330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4252,5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508139F-651E-4A45-B9DD-802BEFBE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3FA92B-15C0-4BBC-8DEF-0F8AC8A25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>
                <a:solidFill>
                  <a:srgbClr val="C00000"/>
                </a:solidFill>
              </a:rPr>
              <a:t>Попробуйте решить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147814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591A4F9-2F10-4417-8E11-E1655D4741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182880"/>
            <a:ext cx="10367889" cy="626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60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589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Тема Office</vt:lpstr>
      <vt:lpstr>Формула</vt:lpstr>
      <vt:lpstr>Задачи о земледелии в горных районах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о земледелии в горных районах</dc:title>
  <dc:creator>HOME</dc:creator>
  <cp:lastModifiedBy>HOME</cp:lastModifiedBy>
  <cp:revision>4</cp:revision>
  <dcterms:created xsi:type="dcterms:W3CDTF">2021-02-08T18:19:53Z</dcterms:created>
  <dcterms:modified xsi:type="dcterms:W3CDTF">2021-02-09T13:39:21Z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349807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