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5" r:id="rId9"/>
    <p:sldId id="267" r:id="rId10"/>
    <p:sldId id="268" r:id="rId11"/>
    <p:sldId id="269" r:id="rId12"/>
    <p:sldId id="274" r:id="rId13"/>
    <p:sldId id="275" r:id="rId14"/>
    <p:sldId id="276" r:id="rId15"/>
    <p:sldId id="277" r:id="rId16"/>
    <p:sldId id="266" r:id="rId17"/>
    <p:sldId id="270" r:id="rId18"/>
    <p:sldId id="272" r:id="rId19"/>
    <p:sldId id="273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4.jpeg" Type="http://schemas.openxmlformats.org/officeDocument/2006/relationships/image"/><Relationship Id="rId1" Target="../slideMasters/slideMaster1.xml" Type="http://schemas.openxmlformats.org/officeDocument/2006/relationships/slideMaster"/><Relationship Id="rId5" Target="../media/hdphoto1.wdp" Type="http://schemas.microsoft.com/office/2007/relationships/hdphoto"/><Relationship Id="rId4" Target="../media/image3.jpeg" Type="http://schemas.openxmlformats.org/officeDocument/2006/relationships/image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4.jpeg" Type="http://schemas.openxmlformats.org/officeDocument/2006/relationships/image"/><Relationship Id="rId1" Target="../slideMasters/slideMaster1.xml" Type="http://schemas.openxmlformats.org/officeDocument/2006/relationships/slideMaster"/><Relationship Id="rId5" Target="../media/hdphoto1.wdp" Type="http://schemas.microsoft.com/office/2007/relationships/hdphoto"/><Relationship Id="rId4" Target="../media/image3.jpeg" Type="http://schemas.openxmlformats.org/officeDocument/2006/relationships/image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4.jpeg" Type="http://schemas.openxmlformats.org/officeDocument/2006/relationships/image"/><Relationship Id="rId1" Target="../slideMasters/slideMaster1.xml" Type="http://schemas.openxmlformats.org/officeDocument/2006/relationships/slideMaster"/><Relationship Id="rId5" Target="../media/hdphoto1.wdp" Type="http://schemas.microsoft.com/office/2007/relationships/hdphoto"/><Relationship Id="rId4" Target="../media/image2.jpeg" Type="http://schemas.openxmlformats.org/officeDocument/2006/relationships/image"/></Relationships>
</file>

<file path=ppt/slideLayouts/_rels/slideLayout9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4.jpeg" Type="http://schemas.openxmlformats.org/officeDocument/2006/relationships/image"/><Relationship Id="rId1" Target="../slideMasters/slideMaster1.xml" Type="http://schemas.openxmlformats.org/officeDocument/2006/relationships/slideMaster"/><Relationship Id="rId5" Target="../media/hdphoto1.wdp" Type="http://schemas.microsoft.com/office/2007/relationships/hdphoto"/><Relationship Id="rId4" Target="../media/image2.jpeg" Type="http://schemas.openxmlformats.org/officeDocument/2006/relationships/image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6531-1428-4A9B-AD81-0D4CA38F0B62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837F2E5-3096-435D-9869-71529AB3B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04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6531-1428-4A9B-AD81-0D4CA38F0B62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F2E5-3096-435D-9869-71529AB3B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8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6531-1428-4A9B-AD81-0D4CA38F0B62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F2E5-3096-435D-9869-71529AB3B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4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6531-1428-4A9B-AD81-0D4CA38F0B62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F2E5-3096-435D-9869-71529AB3B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4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5E66531-1428-4A9B-AD81-0D4CA38F0B62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837F2E5-3096-435D-9869-71529AB3B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61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6531-1428-4A9B-AD81-0D4CA38F0B62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F2E5-3096-435D-9869-71529AB3B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3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6531-1428-4A9B-AD81-0D4CA38F0B62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F2E5-3096-435D-9869-71529AB3B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05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6531-1428-4A9B-AD81-0D4CA38F0B62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F2E5-3096-435D-9869-71529AB3B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75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6531-1428-4A9B-AD81-0D4CA38F0B62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F2E5-3096-435D-9869-71529AB3B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0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6531-1428-4A9B-AD81-0D4CA38F0B62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F2E5-3096-435D-9869-71529AB3B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2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66531-1428-4A9B-AD81-0D4CA38F0B62}" type="datetimeFigureOut">
              <a:rPr lang="ru-RU" smtClean="0"/>
              <a:t>12.02.2021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7F2E5-3096-435D-9869-71529AB3B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516383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13" Target="../media/image2.jpeg" Type="http://schemas.openxmlformats.org/officeDocument/2006/relationships/image"/><Relationship Id="rId3" Target="../slideLayouts/slideLayout3.xml" Type="http://schemas.openxmlformats.org/officeDocument/2006/relationships/slideLayout"/><Relationship Id="rId7" Target="../slideLayouts/slideLayout7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slideLayouts/slideLayout11.xml" Type="http://schemas.openxmlformats.org/officeDocument/2006/relationships/slideLayout"/><Relationship Id="rId5" Target="../slideLayouts/slideLayout5.xml" Type="http://schemas.openxmlformats.org/officeDocument/2006/relationships/slideLayout"/><Relationship Id="rId15" Target="../media/image3.jpeg" Type="http://schemas.openxmlformats.org/officeDocument/2006/relationships/image"/><Relationship Id="rId10" Target="../slideLayouts/slideLayout10.xml" Type="http://schemas.openxmlformats.org/officeDocument/2006/relationships/slideLayout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Relationship Id="rId14" Target="../media/hdphoto1.wdp" Type="http://schemas.microsoft.com/office/2007/relationships/hdphoto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5E66531-1428-4A9B-AD81-0D4CA38F0B62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837F2E5-3096-435D-9869-71529AB3B4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46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-enjoy.ru/ege_po_informatike_2021_zadanie_14_chempionskaya_podgotoka/" TargetMode="External"/><Relationship Id="rId2" Type="http://schemas.openxmlformats.org/officeDocument/2006/relationships/hyperlink" Target="http://kpolyakov.spb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2475" y="1789113"/>
            <a:ext cx="10744200" cy="2387600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Подготовка к ЕГЭ по информатике.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dirty="0" smtClean="0"/>
              <a:t>Задание 14</a:t>
            </a:r>
            <a:r>
              <a:rPr lang="ru-RU" sz="4400" dirty="0" smtClean="0"/>
              <a:t>.</a:t>
            </a:r>
            <a:br>
              <a:rPr lang="ru-RU" sz="4400" dirty="0" smtClean="0"/>
            </a:br>
            <a:r>
              <a:rPr lang="ru-RU" sz="4400" dirty="0" smtClean="0"/>
              <a:t>Кодирование чисел. Системы счисления.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3201" y="5090370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А.С.</a:t>
            </a:r>
            <a:r>
              <a:rPr lang="ru-RU" dirty="0" smtClean="0"/>
              <a:t>Безделина,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математики и информатики </a:t>
            </a:r>
          </a:p>
          <a:p>
            <a:pPr algn="r"/>
            <a:r>
              <a:rPr lang="ru-RU" dirty="0" smtClean="0"/>
              <a:t>МБОУ «СОШ №9»</a:t>
            </a:r>
          </a:p>
        </p:txBody>
      </p:sp>
    </p:spTree>
    <p:extLst>
      <p:ext uri="{BB962C8B-B14F-4D97-AF65-F5344CB8AC3E}">
        <p14:creationId xmlns:p14="http://schemas.microsoft.com/office/powerpoint/2010/main" val="14352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04" t="13681" r="17574" b="8764"/>
          <a:stretch/>
        </p:blipFill>
        <p:spPr>
          <a:xfrm>
            <a:off x="2178704" y="338716"/>
            <a:ext cx="7840688" cy="63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38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96" t="30007" r="17574" b="12365"/>
          <a:stretch/>
        </p:blipFill>
        <p:spPr>
          <a:xfrm>
            <a:off x="1254867" y="484631"/>
            <a:ext cx="9672877" cy="576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5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42" t="24725" r="18803" b="7324"/>
          <a:stretch/>
        </p:blipFill>
        <p:spPr>
          <a:xfrm>
            <a:off x="1507785" y="251167"/>
            <a:ext cx="8871628" cy="634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11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50" t="18482" r="17881" b="14046"/>
          <a:stretch/>
        </p:blipFill>
        <p:spPr>
          <a:xfrm>
            <a:off x="1349894" y="309533"/>
            <a:ext cx="8766872" cy="615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722" y="358172"/>
            <a:ext cx="10058400" cy="945334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Программный способ решения.</a:t>
            </a:r>
            <a:br>
              <a:rPr lang="ru-RU" sz="4400" dirty="0" smtClean="0"/>
            </a:br>
            <a:r>
              <a:rPr lang="ru-RU" sz="4400" dirty="0" smtClean="0"/>
              <a:t>ЗАДАЧА 1.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845" y="1459149"/>
            <a:ext cx="10710153" cy="52042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Р-25</a:t>
            </a:r>
            <a:r>
              <a:rPr lang="ru-RU" dirty="0"/>
              <a:t>. (</a:t>
            </a:r>
            <a:r>
              <a:rPr lang="ru-RU" b="1" dirty="0"/>
              <a:t>демо-2021</a:t>
            </a:r>
            <a:r>
              <a:rPr lang="ru-RU" dirty="0"/>
              <a:t>) </a:t>
            </a:r>
            <a:r>
              <a:rPr lang="ru-RU" sz="2400" dirty="0"/>
              <a:t>Значение арифметического выражения: 49</a:t>
            </a:r>
            <a:r>
              <a:rPr lang="ru-RU" sz="2400" baseline="30000" dirty="0"/>
              <a:t>7</a:t>
            </a:r>
            <a:r>
              <a:rPr lang="ru-RU" sz="2400" dirty="0"/>
              <a:t> + 7</a:t>
            </a:r>
            <a:r>
              <a:rPr lang="ru-RU" sz="2400" baseline="30000" dirty="0"/>
              <a:t>21</a:t>
            </a:r>
            <a:r>
              <a:rPr lang="ru-RU" sz="2400" dirty="0"/>
              <a:t> – 7 – записали в </a:t>
            </a:r>
            <a:r>
              <a:rPr lang="ru-RU" sz="2400" dirty="0" smtClean="0"/>
              <a:t>системе счисления </a:t>
            </a:r>
            <a:r>
              <a:rPr lang="ru-RU" sz="2400" dirty="0"/>
              <a:t>с основанием 7. Сколько цифр 6 содержится в этой записи</a:t>
            </a:r>
            <a:r>
              <a:rPr lang="ru-RU" sz="2400" dirty="0" smtClean="0"/>
              <a:t>?</a:t>
            </a:r>
          </a:p>
          <a:p>
            <a:r>
              <a:rPr lang="ru-RU" b="1" dirty="0"/>
              <a:t>Решение</a:t>
            </a:r>
            <a:r>
              <a:rPr lang="en-US" b="1" dirty="0"/>
              <a:t> (</a:t>
            </a:r>
            <a:r>
              <a:rPr lang="ru-RU" b="1" dirty="0"/>
              <a:t>использование программы</a:t>
            </a:r>
            <a:r>
              <a:rPr lang="en-US" b="1" dirty="0"/>
              <a:t>)</a:t>
            </a:r>
            <a:r>
              <a:rPr lang="ru-RU" b="1" dirty="0"/>
              <a:t>:</a:t>
            </a:r>
            <a:endParaRPr lang="ru-RU" dirty="0"/>
          </a:p>
          <a:p>
            <a:pPr marL="0" lvl="0" indent="0" algn="just">
              <a:buNone/>
            </a:pPr>
            <a:r>
              <a:rPr lang="ru-RU" dirty="0"/>
              <a:t>язык </a:t>
            </a:r>
            <a:r>
              <a:rPr lang="ru-RU" dirty="0" err="1"/>
              <a:t>Python</a:t>
            </a:r>
            <a:r>
              <a:rPr lang="ru-RU" dirty="0"/>
              <a:t> позволяет работать с большими числами, не задумываясь о том, что для их хранения требуется больше памяти, чем для «обычного» целого числа (когда значение не помещается в 4 байта, интерпретатор автоматически переходит на представление числа в виде массива с «длинной арифметикой»)</a:t>
            </a:r>
          </a:p>
          <a:p>
            <a:pPr marL="0" lvl="0" indent="0" algn="just">
              <a:buNone/>
            </a:pPr>
            <a:r>
              <a:rPr lang="ru-RU" dirty="0"/>
              <a:t>поэтому может быть написана программа, которая вычисляет нужное значение и методом деления в столбик определяет все цифры его записи в семеричной системе счисления; шестёрки считаем с помощью счётчика </a:t>
            </a:r>
            <a:r>
              <a:rPr lang="ru-RU" b="1" dirty="0"/>
              <a:t>count6</a:t>
            </a:r>
            <a:r>
              <a:rPr lang="ru-RU" dirty="0"/>
              <a:t>: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en-US" b="1" dirty="0" smtClean="0"/>
              <a:t>x </a:t>
            </a:r>
            <a:r>
              <a:rPr lang="en-US" b="1" dirty="0"/>
              <a:t>= 49**7 + 7**21 - 7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count6 = 0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while x: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  if x % 7 == 6: count6 += 1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  </a:t>
            </a:r>
            <a:r>
              <a:rPr lang="ru-RU" b="1" dirty="0"/>
              <a:t>x //= 7</a:t>
            </a:r>
            <a:endParaRPr lang="ru-RU" dirty="0"/>
          </a:p>
          <a:p>
            <a:pPr marL="0" indent="0">
              <a:buNone/>
            </a:pPr>
            <a:r>
              <a:rPr lang="ru-RU" b="1" dirty="0" err="1" smtClean="0"/>
              <a:t>print</a:t>
            </a:r>
            <a:r>
              <a:rPr lang="ru-RU" b="1" dirty="0" smtClean="0"/>
              <a:t>(count6)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Ответ: </a:t>
            </a:r>
            <a:r>
              <a:rPr lang="ru-RU" dirty="0"/>
              <a:t>13</a:t>
            </a:r>
            <a:r>
              <a:rPr lang="ru-RU" dirty="0"/>
              <a:t>.</a:t>
            </a:r>
            <a:r>
              <a:rPr lang="ru-RU" b="1" dirty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314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80545"/>
            <a:ext cx="10058400" cy="160934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ЗАДАЧА 2.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789889"/>
            <a:ext cx="10058400" cy="4620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Р-24</a:t>
            </a:r>
            <a:r>
              <a:rPr lang="ru-RU" dirty="0"/>
              <a:t>. (</a:t>
            </a:r>
            <a:r>
              <a:rPr lang="ru-RU" b="1" dirty="0"/>
              <a:t>М.В. Кузнецова</a:t>
            </a:r>
            <a:r>
              <a:rPr lang="ru-RU" dirty="0" smtClean="0"/>
              <a:t>). </a:t>
            </a:r>
            <a:r>
              <a:rPr lang="ru-RU" sz="2400" dirty="0"/>
              <a:t>Значение арифметического выражения:  64</a:t>
            </a:r>
            <a:r>
              <a:rPr lang="ru-RU" sz="2400" baseline="30000" dirty="0"/>
              <a:t>10</a:t>
            </a:r>
            <a:r>
              <a:rPr lang="ru-RU" sz="2400" dirty="0"/>
              <a:t> + 2</a:t>
            </a:r>
            <a:r>
              <a:rPr lang="ru-RU" sz="2400" baseline="30000" dirty="0"/>
              <a:t>90</a:t>
            </a:r>
            <a:r>
              <a:rPr lang="ru-RU" sz="2400" dirty="0"/>
              <a:t> - 16  записали в системе счисления с основанием 8. Сколько цифр «7» содержится в этой записи</a:t>
            </a:r>
            <a:r>
              <a:rPr lang="ru-RU" sz="2400" dirty="0" smtClean="0"/>
              <a:t>?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b="1" dirty="0"/>
              <a:t>Решение (программа на </a:t>
            </a:r>
            <a:r>
              <a:rPr lang="ru-RU" b="1" dirty="0" err="1"/>
              <a:t>Python</a:t>
            </a:r>
            <a:r>
              <a:rPr lang="ru-RU" b="1" dirty="0"/>
              <a:t>, Б.С. </a:t>
            </a:r>
            <a:r>
              <a:rPr lang="ru-RU" b="1" dirty="0" err="1"/>
              <a:t>Михлин</a:t>
            </a:r>
            <a:r>
              <a:rPr lang="ru-RU" b="1" dirty="0" smtClean="0"/>
              <a:t>):</a:t>
            </a:r>
          </a:p>
          <a:p>
            <a:endParaRPr lang="ru-RU" dirty="0"/>
          </a:p>
          <a:p>
            <a:pPr marL="0" lvl="0" indent="0">
              <a:buNone/>
            </a:pPr>
            <a:r>
              <a:rPr lang="ru-RU" dirty="0"/>
              <a:t>если доступна среда программирования на </a:t>
            </a:r>
            <a:r>
              <a:rPr lang="ru-RU" dirty="0" err="1"/>
              <a:t>Python</a:t>
            </a:r>
            <a:r>
              <a:rPr lang="ru-RU" dirty="0"/>
              <a:t>, можно написать программу, которая использует встроенную арифметику длинных чисел:</a:t>
            </a:r>
          </a:p>
          <a:p>
            <a:pPr marL="0" indent="0">
              <a:buNone/>
            </a:pPr>
            <a:r>
              <a:rPr lang="en-US" b="1" dirty="0"/>
              <a:t>x = 64**10 + 2**90 - 16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print( </a:t>
            </a:r>
            <a:r>
              <a:rPr lang="en-US" b="1" dirty="0" err="1"/>
              <a:t>oct</a:t>
            </a:r>
            <a:r>
              <a:rPr lang="en-US" b="1" dirty="0"/>
              <a:t>(x).count('7') )</a:t>
            </a:r>
            <a:endParaRPr lang="ru-RU" dirty="0"/>
          </a:p>
          <a:p>
            <a:pPr marL="0" lvl="0" indent="0">
              <a:buNone/>
            </a:pPr>
            <a:r>
              <a:rPr lang="ru-RU" dirty="0"/>
              <a:t>ответ: 1</a:t>
            </a:r>
            <a:r>
              <a:rPr lang="en-US" dirty="0"/>
              <a:t>8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857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312" y="0"/>
            <a:ext cx="10058400" cy="1609344"/>
          </a:xfrm>
        </p:spPr>
        <p:txBody>
          <a:bodyPr/>
          <a:lstStyle/>
          <a:p>
            <a:r>
              <a:rPr lang="ru-RU" dirty="0"/>
              <a:t>Определение основания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844" y="1167319"/>
            <a:ext cx="10589336" cy="560313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/>
              <a:t>Примеры заданий: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1</a:t>
            </a:r>
            <a:r>
              <a:rPr lang="ru-RU" dirty="0"/>
              <a:t>. В системе счисления с некоторым основанием десятичное число 18 записывается в виде 30. Укажите это основание.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2. Решите уравнение: 121</a:t>
            </a:r>
            <a:r>
              <a:rPr lang="ru-RU" baseline="-25000" dirty="0"/>
              <a:t>x</a:t>
            </a:r>
            <a:r>
              <a:rPr lang="ru-RU" dirty="0"/>
              <a:t> + 1</a:t>
            </a:r>
            <a:r>
              <a:rPr lang="ru-RU" baseline="-25000" dirty="0"/>
              <a:t>10</a:t>
            </a:r>
            <a:r>
              <a:rPr lang="ru-RU" dirty="0"/>
              <a:t> = </a:t>
            </a:r>
            <a:r>
              <a:rPr lang="ru-RU" dirty="0" smtClean="0"/>
              <a:t>101</a:t>
            </a:r>
            <a:r>
              <a:rPr lang="ru-RU" baseline="-25000" dirty="0" smtClean="0"/>
              <a:t>7. </a:t>
            </a:r>
            <a:r>
              <a:rPr lang="ru-RU" dirty="0" smtClean="0"/>
              <a:t>Ответ </a:t>
            </a:r>
            <a:r>
              <a:rPr lang="ru-RU" dirty="0"/>
              <a:t>запишите в троичной системе (основание системы счисления в ответе писать не нужно).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3. </a:t>
            </a:r>
            <a:r>
              <a:rPr lang="ru-RU" dirty="0" smtClean="0"/>
              <a:t>Чему </a:t>
            </a:r>
            <a:r>
              <a:rPr lang="ru-RU" dirty="0"/>
              <a:t>равно наименьшее основание позиционной системы счисления x, при котором 225</a:t>
            </a:r>
            <a:r>
              <a:rPr lang="ru-RU" baseline="-25000" dirty="0"/>
              <a:t>x</a:t>
            </a:r>
            <a:r>
              <a:rPr lang="ru-RU" dirty="0"/>
              <a:t> = </a:t>
            </a:r>
            <a:r>
              <a:rPr lang="ru-RU" dirty="0" smtClean="0"/>
              <a:t>405</a:t>
            </a:r>
            <a:r>
              <a:rPr lang="ru-RU" baseline="-25000" dirty="0" smtClean="0"/>
              <a:t>y</a:t>
            </a:r>
            <a:r>
              <a:rPr lang="ru-RU" dirty="0" smtClean="0"/>
              <a:t>? Ответ </a:t>
            </a:r>
            <a:r>
              <a:rPr lang="ru-RU" dirty="0"/>
              <a:t>записать в виде целого числа.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/>
              <a:t>Укажите через запятую в порядке возрастания все основания систем счисления, в которых запись числа 31 оканчивается на 4.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5. </a:t>
            </a:r>
            <a:r>
              <a:rPr lang="ru-RU" dirty="0"/>
              <a:t>Найдите основание системы счисления, в которой выполнено </a:t>
            </a:r>
            <a:r>
              <a:rPr lang="ru-RU" dirty="0" smtClean="0"/>
              <a:t>сложение</a:t>
            </a:r>
            <a:r>
              <a:rPr lang="ru-RU" dirty="0"/>
              <a:t>: 144 + 24 = 201.</a:t>
            </a:r>
          </a:p>
        </p:txBody>
      </p:sp>
    </p:spTree>
    <p:extLst>
      <p:ext uri="{BB962C8B-B14F-4D97-AF65-F5344CB8AC3E}">
        <p14:creationId xmlns:p14="http://schemas.microsoft.com/office/powerpoint/2010/main" val="11463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1039" y="435995"/>
            <a:ext cx="3385421" cy="6924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1.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75" t="16802" r="17267" b="11257"/>
          <a:stretch/>
        </p:blipFill>
        <p:spPr>
          <a:xfrm>
            <a:off x="301559" y="871835"/>
            <a:ext cx="6793608" cy="4952496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/>
          <a:srcRect l="20035" t="40092" r="33864" b="36137"/>
          <a:stretch/>
        </p:blipFill>
        <p:spPr>
          <a:xfrm>
            <a:off x="5087371" y="4716682"/>
            <a:ext cx="5486595" cy="181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82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70624"/>
            <a:ext cx="10058400" cy="1023155"/>
          </a:xfrm>
        </p:spPr>
        <p:txBody>
          <a:bodyPr/>
          <a:lstStyle/>
          <a:p>
            <a:r>
              <a:rPr lang="ru-RU" dirty="0" smtClean="0"/>
              <a:t>Задача 2. (уравнение)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89" t="13199" r="17728" b="5882"/>
          <a:stretch/>
        </p:blipFill>
        <p:spPr>
          <a:xfrm>
            <a:off x="2607013" y="1186774"/>
            <a:ext cx="6420255" cy="535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8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42611"/>
          </a:xfrm>
        </p:spPr>
        <p:txBody>
          <a:bodyPr/>
          <a:lstStyle/>
          <a:p>
            <a:r>
              <a:rPr lang="ru-RU" dirty="0" smtClean="0"/>
              <a:t>Задача 3.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03" t="48496" r="17727" b="24371"/>
          <a:stretch/>
        </p:blipFill>
        <p:spPr>
          <a:xfrm>
            <a:off x="891571" y="2009151"/>
            <a:ext cx="10414953" cy="294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проверяется: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Знание </a:t>
            </a:r>
            <a:r>
              <a:rPr lang="ru-RU" sz="2800" dirty="0"/>
              <a:t>позиционных систем счисления.</a:t>
            </a:r>
          </a:p>
          <a:p>
            <a:r>
              <a:rPr lang="ru-RU" sz="2800" i="1" dirty="0" smtClean="0"/>
              <a:t>Позиционные </a:t>
            </a:r>
            <a:r>
              <a:rPr lang="ru-RU" sz="2800" i="1" dirty="0"/>
              <a:t>системы счисления.</a:t>
            </a:r>
            <a:endParaRPr lang="ru-RU" sz="2800" dirty="0"/>
          </a:p>
          <a:p>
            <a:r>
              <a:rPr lang="ru-RU" sz="2800" i="1" dirty="0" smtClean="0"/>
              <a:t>Умение </a:t>
            </a:r>
            <a:r>
              <a:rPr lang="ru-RU" sz="2800" i="1" dirty="0"/>
              <a:t>строить информационные модели объектов, систем и процессов в виде </a:t>
            </a:r>
            <a:r>
              <a:rPr lang="ru-RU" sz="2800" i="1" dirty="0" smtClean="0"/>
              <a:t>алгоритмов.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663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18" y="2121408"/>
            <a:ext cx="10058400" cy="160934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09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презентации использованы материалы: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hlinkClick r:id="rId2"/>
              </a:rPr>
              <a:t>http://kpolyakov.</a:t>
            </a:r>
            <a:r>
              <a:rPr lang="en-US" u="sng" dirty="0" err="1">
                <a:hlinkClick r:id="rId2"/>
              </a:rPr>
              <a:t>spb</a:t>
            </a:r>
            <a:r>
              <a:rPr lang="ru-RU" u="sng" dirty="0" smtClean="0">
                <a:hlinkClick r:id="rId2"/>
              </a:rPr>
              <a:t>.</a:t>
            </a:r>
            <a:r>
              <a:rPr lang="ru-RU" u="sng" dirty="0" err="1" smtClean="0">
                <a:hlinkClick r:id="rId2"/>
              </a:rPr>
              <a:t>ru</a:t>
            </a:r>
            <a:endParaRPr lang="ru-RU" u="sng" dirty="0" smtClean="0"/>
          </a:p>
          <a:p>
            <a:r>
              <a:rPr lang="en-US" dirty="0">
                <a:hlinkClick r:id="rId3"/>
              </a:rPr>
              <a:t>https://code-enjoy.ru/ege_po_informatike_2021_zadanie_14_chempionskaya_podgotoka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64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нужно знать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pic>
        <p:nvPicPr>
          <p:cNvPr id="77" name="Объект 7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69" t="25766" r="15058" b="24971"/>
          <a:stretch/>
        </p:blipFill>
        <p:spPr>
          <a:xfrm>
            <a:off x="646111" y="1371599"/>
            <a:ext cx="10574339" cy="520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00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66" t="16913" r="13170" b="5675"/>
          <a:stretch/>
        </p:blipFill>
        <p:spPr>
          <a:xfrm>
            <a:off x="1038223" y="300318"/>
            <a:ext cx="9410701" cy="626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272" t="50511" r="14041" b="21566"/>
          <a:stretch/>
        </p:blipFill>
        <p:spPr>
          <a:xfrm>
            <a:off x="894572" y="1493527"/>
            <a:ext cx="10110043" cy="270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25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753" y="484632"/>
            <a:ext cx="10933889" cy="160934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Рассмотрим два вида заданий: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128" y="1965765"/>
            <a:ext cx="10058400" cy="4050792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Прямое сложение в системе счисления;</a:t>
            </a:r>
          </a:p>
          <a:p>
            <a:r>
              <a:rPr lang="ru-RU" sz="2800" dirty="0" smtClean="0"/>
              <a:t>Определение основания.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8608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Прямое сложение в </a:t>
            </a:r>
            <a:r>
              <a:rPr lang="ru-RU" dirty="0" smtClean="0"/>
              <a:t>СС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39302" y="1916349"/>
            <a:ext cx="10817158" cy="459145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Примеры заданий: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u="sng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1</a:t>
            </a:r>
            <a:r>
              <a:rPr lang="ru-RU" dirty="0"/>
              <a:t>. Сколько единиц содержится в двоичной записи значения выражения: 4</a:t>
            </a:r>
            <a:r>
              <a:rPr lang="ru-RU" baseline="30000" dirty="0"/>
              <a:t>2020</a:t>
            </a:r>
            <a:r>
              <a:rPr lang="ru-RU" dirty="0"/>
              <a:t> + 2</a:t>
            </a:r>
            <a:r>
              <a:rPr lang="ru-RU" baseline="30000" dirty="0"/>
              <a:t>2017</a:t>
            </a:r>
            <a:r>
              <a:rPr lang="ru-RU" dirty="0"/>
              <a:t> – 15?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2. </a:t>
            </a:r>
            <a:r>
              <a:rPr lang="ru-RU" dirty="0" smtClean="0"/>
              <a:t>Значение </a:t>
            </a:r>
            <a:r>
              <a:rPr lang="ru-RU" dirty="0"/>
              <a:t>арифметического выражения: 9</a:t>
            </a:r>
            <a:r>
              <a:rPr lang="ru-RU" baseline="30000" dirty="0"/>
              <a:t>8</a:t>
            </a:r>
            <a:r>
              <a:rPr lang="ru-RU" dirty="0"/>
              <a:t> + 3</a:t>
            </a:r>
            <a:r>
              <a:rPr lang="ru-RU" baseline="30000" dirty="0"/>
              <a:t>5</a:t>
            </a:r>
            <a:r>
              <a:rPr lang="ru-RU" dirty="0"/>
              <a:t> – 9 – записали в системе счисления с основанием 3. Сколько цифр «2» содержится в этой записи?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3. </a:t>
            </a:r>
            <a:r>
              <a:rPr lang="ru-RU" dirty="0"/>
              <a:t>Сколько единиц содержится в двоичной записи значения выражения: 4</a:t>
            </a:r>
            <a:r>
              <a:rPr lang="ru-RU" baseline="30000" dirty="0"/>
              <a:t>255</a:t>
            </a:r>
            <a:r>
              <a:rPr lang="ru-RU" dirty="0"/>
              <a:t> + 2</a:t>
            </a:r>
            <a:r>
              <a:rPr lang="ru-RU" baseline="30000" dirty="0"/>
              <a:t>255</a:t>
            </a:r>
            <a:r>
              <a:rPr lang="ru-RU" dirty="0"/>
              <a:t> − 255</a:t>
            </a:r>
            <a:r>
              <a:rPr lang="ru-RU" dirty="0" smtClean="0"/>
              <a:t>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4. Значение выражения 25</a:t>
            </a:r>
            <a:r>
              <a:rPr lang="ru-RU" baseline="30000" dirty="0"/>
              <a:t>5</a:t>
            </a:r>
            <a:r>
              <a:rPr lang="ru-RU" dirty="0"/>
              <a:t> + 5</a:t>
            </a:r>
            <a:r>
              <a:rPr lang="ru-RU" baseline="30000" dirty="0"/>
              <a:t>14</a:t>
            </a:r>
            <a:r>
              <a:rPr lang="ru-RU" dirty="0"/>
              <a:t> − 5? записали в системе счисления с основанием 5. Сколько цифр 4 содержится в этой записи</a:t>
            </a:r>
            <a:r>
              <a:rPr lang="ru-RU" dirty="0" smtClean="0"/>
              <a:t>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03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748" y="0"/>
            <a:ext cx="10564433" cy="160934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Математический способ решения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79" t="26428" r="18142" b="24652"/>
          <a:stretch/>
        </p:blipFill>
        <p:spPr>
          <a:xfrm>
            <a:off x="960214" y="1167319"/>
            <a:ext cx="10433499" cy="543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4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134</TotalTime>
  <Words>561</Words>
  <Application>Microsoft Office PowerPoint</Application>
  <PresentationFormat>Широкоэкранный</PresentationFormat>
  <Paragraphs>67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Cambria</vt:lpstr>
      <vt:lpstr>Rockwell</vt:lpstr>
      <vt:lpstr>Rockwell Condensed</vt:lpstr>
      <vt:lpstr>Wingdings</vt:lpstr>
      <vt:lpstr>Дерево</vt:lpstr>
      <vt:lpstr>Equation.3</vt:lpstr>
      <vt:lpstr>Подготовка к ЕГЭ по информатике.  Задание 14. Кодирование чисел. Системы счисления.</vt:lpstr>
      <vt:lpstr>Что проверяется: </vt:lpstr>
      <vt:lpstr>В презентации использованы материалы:</vt:lpstr>
      <vt:lpstr>Что нужно знать: </vt:lpstr>
      <vt:lpstr>Презентация PowerPoint</vt:lpstr>
      <vt:lpstr>Презентация PowerPoint</vt:lpstr>
      <vt:lpstr>Рассмотрим два вида заданий:</vt:lpstr>
      <vt:lpstr>Прямое сложение в СС</vt:lpstr>
      <vt:lpstr>Математический способ решения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Программный способ решения. ЗАДАЧА 1.</vt:lpstr>
      <vt:lpstr>ЗАДАЧА 2.</vt:lpstr>
      <vt:lpstr>Определение основания.</vt:lpstr>
      <vt:lpstr>ЗАДАЧА 1.</vt:lpstr>
      <vt:lpstr>Задача 2. (уравнение)</vt:lpstr>
      <vt:lpstr>Задача 3.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ЕГЭ по информатике.  Задание 14. Кодирование чисел. Системы счисления.</dc:title>
  <dc:creator>admin</dc:creator>
  <cp:lastModifiedBy>admin</cp:lastModifiedBy>
  <cp:revision>13</cp:revision>
  <dcterms:created xsi:type="dcterms:W3CDTF">2021-02-12T06:36:08Z</dcterms:created>
  <dcterms:modified xsi:type="dcterms:W3CDTF">2021-02-12T08:50:41Z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1184701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